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2.xml" ContentType="application/vnd.openxmlformats-officedocument.presentationml.tags+xml"/>
  <Override PartName="/ppt/notesSlides/notesSlide17.xml" ContentType="application/vnd.openxmlformats-officedocument.presentationml.notesSlide+xml"/>
  <Override PartName="/ppt/tags/tag13.xml" ContentType="application/vnd.openxmlformats-officedocument.presentationml.tags+xml"/>
  <Override PartName="/ppt/notesSlides/notesSlide18.xml" ContentType="application/vnd.openxmlformats-officedocument.presentationml.notesSlide+xml"/>
  <Override PartName="/ppt/tags/tag14.xml" ContentType="application/vnd.openxmlformats-officedocument.presentationml.tags+xml"/>
  <Override PartName="/ppt/notesSlides/notesSlide19.xml" ContentType="application/vnd.openxmlformats-officedocument.presentationml.notesSlide+xml"/>
  <Override PartName="/ppt/tags/tag15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315" r:id="rId2"/>
    <p:sldId id="292" r:id="rId3"/>
    <p:sldId id="257" r:id="rId4"/>
    <p:sldId id="258" r:id="rId5"/>
    <p:sldId id="316" r:id="rId6"/>
    <p:sldId id="339" r:id="rId7"/>
    <p:sldId id="322" r:id="rId8"/>
    <p:sldId id="332" r:id="rId9"/>
    <p:sldId id="323" r:id="rId10"/>
    <p:sldId id="264" r:id="rId11"/>
    <p:sldId id="325" r:id="rId12"/>
    <p:sldId id="327" r:id="rId13"/>
    <p:sldId id="324" r:id="rId14"/>
    <p:sldId id="326" r:id="rId15"/>
    <p:sldId id="329" r:id="rId16"/>
    <p:sldId id="269" r:id="rId17"/>
    <p:sldId id="301" r:id="rId18"/>
    <p:sldId id="271" r:id="rId19"/>
    <p:sldId id="317" r:id="rId20"/>
    <p:sldId id="318" r:id="rId21"/>
    <p:sldId id="340" r:id="rId22"/>
    <p:sldId id="328" r:id="rId23"/>
    <p:sldId id="342" r:id="rId24"/>
    <p:sldId id="334" r:id="rId25"/>
    <p:sldId id="337" r:id="rId26"/>
    <p:sldId id="343" r:id="rId27"/>
    <p:sldId id="319" r:id="rId28"/>
    <p:sldId id="276" r:id="rId29"/>
    <p:sldId id="321" r:id="rId30"/>
    <p:sldId id="305" r:id="rId31"/>
    <p:sldId id="333" r:id="rId32"/>
    <p:sldId id="314" r:id="rId33"/>
  </p:sldIdLst>
  <p:sldSz cx="9144000" cy="5143500" type="screen16x9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3A5A"/>
    <a:srgbClr val="EA0000"/>
    <a:srgbClr val="7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139" autoAdjust="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6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6A364-F56D-418B-92EA-B8A9C286C719}" type="datetimeFigureOut">
              <a:rPr lang="zh-CN" altLang="en-US" smtClean="0"/>
              <a:t>2016/8/24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F41D1-EB0D-4857-8E93-8C1C831E61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41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2869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648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0062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5011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27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1090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183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789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1527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982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152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6200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5909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0287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7663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7840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474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317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895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871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1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2016/8/24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14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2016/8/24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90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2016/8/24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08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2016/8/24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27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2016/8/24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91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2016/8/24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46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2016/8/24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120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2016/8/24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573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2016/8/24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72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2016/8/24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34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2016/8/24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55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AF190-E6C3-4F71-9AD4-820770AEF1A8}" type="datetimeFigureOut">
              <a:rPr lang="zh-CN" altLang="en-US" smtClean="0"/>
              <a:t>2016/8/24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81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li-hy14@mails.Tsinghua.edu.c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jpeg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sichuan.wav" TargetMode="External"/><Relationship Id="rId2" Type="http://schemas.openxmlformats.org/officeDocument/2006/relationships/hyperlink" Target="putong.wav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4" Type="http://schemas.openxmlformats.org/officeDocument/2006/relationships/image" Target="../media/image4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4" Type="http://schemas.openxmlformats.org/officeDocument/2006/relationships/image" Target="../media/image49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2621323" y="216613"/>
            <a:ext cx="3741377" cy="374137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" name="同心圆 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8" name="椭圆 7"/>
          <p:cNvSpPr/>
          <p:nvPr/>
        </p:nvSpPr>
        <p:spPr>
          <a:xfrm rot="10498052">
            <a:off x="1620315" y="3970953"/>
            <a:ext cx="563789" cy="56378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rot="10498052">
            <a:off x="2373672" y="4627445"/>
            <a:ext cx="228599" cy="22859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189283" y="3406942"/>
            <a:ext cx="845906" cy="84590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同心圆 1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45846" y="3501799"/>
            <a:ext cx="310515" cy="31051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898806" y="4332147"/>
            <a:ext cx="310515" cy="31051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椭圆 18"/>
          <p:cNvSpPr/>
          <p:nvPr/>
        </p:nvSpPr>
        <p:spPr>
          <a:xfrm rot="10498052">
            <a:off x="1885935" y="3263614"/>
            <a:ext cx="228599" cy="22859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1223937" y="4521063"/>
            <a:ext cx="441364" cy="44136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1" name="同心圆 2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椭圆 22"/>
          <p:cNvSpPr/>
          <p:nvPr/>
        </p:nvSpPr>
        <p:spPr>
          <a:xfrm rot="10498052">
            <a:off x="864969" y="4139410"/>
            <a:ext cx="303658" cy="303658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3438065" y="4115253"/>
            <a:ext cx="310515" cy="31051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5" name="同心圆 2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椭圆 26"/>
          <p:cNvSpPr/>
          <p:nvPr/>
        </p:nvSpPr>
        <p:spPr>
          <a:xfrm rot="10498052">
            <a:off x="3629030" y="4713305"/>
            <a:ext cx="192350" cy="19235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10498052">
            <a:off x="419086" y="4786416"/>
            <a:ext cx="228599" cy="22859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2621641" y="2390195"/>
            <a:ext cx="398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206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基于语音交互的新闻客户端</a:t>
            </a:r>
            <a:endParaRPr lang="zh-CN" altLang="en-US" sz="2400" dirty="0">
              <a:solidFill>
                <a:srgbClr val="00206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2984531" y="2126728"/>
            <a:ext cx="3042416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305405" y="865472"/>
            <a:ext cx="24006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0206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解放</a:t>
            </a:r>
            <a:r>
              <a:rPr lang="zh-CN" altLang="en-US" sz="4000" dirty="0" smtClean="0">
                <a:solidFill>
                  <a:srgbClr val="00206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双眼</a:t>
            </a:r>
            <a:endParaRPr lang="en-US" altLang="zh-CN" sz="4000" dirty="0" smtClean="0">
              <a:solidFill>
                <a:srgbClr val="00206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000" dirty="0" smtClean="0">
                <a:solidFill>
                  <a:srgbClr val="00206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从听开始</a:t>
            </a:r>
            <a:endParaRPr lang="zh-CN" altLang="en-US" sz="4000" dirty="0">
              <a:solidFill>
                <a:srgbClr val="00206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椭圆 58"/>
          <p:cNvSpPr/>
          <p:nvPr/>
        </p:nvSpPr>
        <p:spPr>
          <a:xfrm rot="10498052">
            <a:off x="6535215" y="4000987"/>
            <a:ext cx="563789" cy="56378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 rot="10498052">
            <a:off x="7288572" y="4657479"/>
            <a:ext cx="228599" cy="22859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1" name="组合 60"/>
          <p:cNvGrpSpPr/>
          <p:nvPr/>
        </p:nvGrpSpPr>
        <p:grpSpPr>
          <a:xfrm>
            <a:off x="7104183" y="3436976"/>
            <a:ext cx="845906" cy="84590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2" name="同心圆 6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5960746" y="3531833"/>
            <a:ext cx="310515" cy="31051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5" name="同心圆 6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7813706" y="4362181"/>
            <a:ext cx="310515" cy="31051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8" name="同心圆 6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椭圆 69"/>
          <p:cNvSpPr/>
          <p:nvPr/>
        </p:nvSpPr>
        <p:spPr>
          <a:xfrm rot="10498052">
            <a:off x="6800835" y="3293648"/>
            <a:ext cx="228599" cy="22859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" name="组合 70"/>
          <p:cNvGrpSpPr/>
          <p:nvPr/>
        </p:nvGrpSpPr>
        <p:grpSpPr>
          <a:xfrm>
            <a:off x="6138837" y="4551097"/>
            <a:ext cx="441364" cy="44136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2" name="同心圆 7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4" name="椭圆 73"/>
          <p:cNvSpPr/>
          <p:nvPr/>
        </p:nvSpPr>
        <p:spPr>
          <a:xfrm rot="10498052">
            <a:off x="5779869" y="4169444"/>
            <a:ext cx="303658" cy="303658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5" name="组合 74"/>
          <p:cNvGrpSpPr/>
          <p:nvPr/>
        </p:nvGrpSpPr>
        <p:grpSpPr>
          <a:xfrm>
            <a:off x="8352965" y="4145287"/>
            <a:ext cx="310515" cy="31051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6" name="同心圆 7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8" name="椭圆 77"/>
          <p:cNvSpPr/>
          <p:nvPr/>
        </p:nvSpPr>
        <p:spPr>
          <a:xfrm rot="10498052">
            <a:off x="8543930" y="4743339"/>
            <a:ext cx="192350" cy="19235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 rot="10498052">
            <a:off x="5333986" y="4816450"/>
            <a:ext cx="228599" cy="22859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6844584" y="3631378"/>
            <a:ext cx="1515158" cy="3970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kern="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</a:t>
            </a:r>
            <a:r>
              <a:rPr lang="en-US" altLang="zh-CN" kern="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45  </a:t>
            </a:r>
            <a:r>
              <a:rPr lang="zh-CN" altLang="en-US" kern="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李昊阳</a:t>
            </a:r>
            <a:endParaRPr lang="en-US" altLang="zh-CN" kern="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565913" y="4300701"/>
            <a:ext cx="2592376" cy="435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 kern="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Email: li-hy14@mails.Tsinghua.edu.cn</a:t>
            </a:r>
            <a:endParaRPr lang="en-US" altLang="zh-CN" sz="1050" kern="0" dirty="0" smtClean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 kern="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Tel: 18813080569</a:t>
            </a:r>
            <a:endParaRPr lang="en-US" altLang="zh-CN" sz="1050" kern="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68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458 -0.82685 L 3.88889E-6 -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729" y="4132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267 -0.5607 L -5.55556E-7 2.03892E-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642" y="2802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6511 -0.74143 L -3.61111E-6 4.43312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264" y="3707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712 -0.81186 L -0.01424 -0.0225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2951 -0.81173 L 0 -2.46914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476" y="4058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712 -0.81186 L -0.01424 -0.0225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3194 -0.36577 L -2.77778E-7 5.68428E-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597" y="1828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712 -0.81186 L -0.01424 -0.0225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3194 -0.36577 L -2.77778E-7 5.68428E-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597" y="1828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7135 -0.78931 L 8.33333E-7 -4.71733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712 -0.81186 L -0.01424 -0.0225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458 -0.82685 L 3.88889E-6 -1.85185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729" y="4132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267 -0.5607 L -5.55556E-7 2.03892E-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642" y="2802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6511 -0.74143 L -3.61111E-6 4.43312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264" y="3707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712 -0.81186 L -0.01424 -0.0225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2951 -0.81173 L 0 -2.46914E-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476" y="4058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712 -0.81186 L -0.01424 -0.02255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3194 -0.36577 L -2.77778E-7 5.68428E-7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597" y="1828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7136 -0.7892 L 5E-6 2.46914E-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44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3194 -0.36577 L -2.77778E-7 5.68428E-7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597" y="1828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7135 -0.78931 L 8.33333E-7 -4.71733E-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712 -0.81186 L -0.01424 -0.02255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76" y="3945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9027 -0.68768 L 3.61111E-6 2.94717E-6 " pathEditMode="relative" rAng="0" ptsTypes="AA">
                                      <p:cBhvr>
                                        <p:cTn id="50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514" y="34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5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5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6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00"/>
                            </p:stCondLst>
                            <p:childTnLst>
                              <p:par>
                                <p:cTn id="66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9" grpId="0" animBg="1"/>
      <p:bldP spid="23" grpId="0" animBg="1"/>
      <p:bldP spid="27" grpId="0" animBg="1"/>
      <p:bldP spid="28" grpId="0" animBg="1"/>
      <p:bldP spid="50" grpId="0"/>
      <p:bldP spid="57" grpId="0"/>
      <p:bldP spid="57" grpId="1"/>
      <p:bldP spid="59" grpId="0" animBg="1"/>
      <p:bldP spid="60" grpId="0" animBg="1"/>
      <p:bldP spid="70" grpId="0" animBg="1"/>
      <p:bldP spid="74" grpId="0" animBg="1"/>
      <p:bldP spid="78" grpId="0" animBg="1"/>
      <p:bldP spid="7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/>
          <p:cNvSpPr txBox="1"/>
          <p:nvPr/>
        </p:nvSpPr>
        <p:spPr>
          <a:xfrm>
            <a:off x="4828355" y="2064727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现有产品分析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4828355" y="2637265"/>
            <a:ext cx="1805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63A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Product </a:t>
            </a:r>
            <a:r>
              <a:rPr lang="en-US" altLang="zh-CN" sz="1600" dirty="0" smtClean="0">
                <a:solidFill>
                  <a:srgbClr val="163A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</a:t>
            </a:r>
            <a:endParaRPr lang="zh-CN" altLang="en-US" sz="1600" dirty="0">
              <a:solidFill>
                <a:srgbClr val="163A5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980431" y="1940247"/>
            <a:ext cx="1301106" cy="1301106"/>
            <a:chOff x="2683251" y="1980687"/>
            <a:chExt cx="1301106" cy="1301106"/>
          </a:xfrm>
          <a:solidFill>
            <a:schemeClr val="tx2">
              <a:lumMod val="50000"/>
            </a:schemeClr>
          </a:solidFill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8" name="椭圆 87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002623" y="2185262"/>
              <a:ext cx="545342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8" name="直接连接符 37"/>
          <p:cNvCxnSpPr/>
          <p:nvPr/>
        </p:nvCxnSpPr>
        <p:spPr>
          <a:xfrm flipV="1">
            <a:off x="4572000" y="1940247"/>
            <a:ext cx="0" cy="130110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52127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1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93"/>
          <p:cNvSpPr txBox="1"/>
          <p:nvPr/>
        </p:nvSpPr>
        <p:spPr>
          <a:xfrm>
            <a:off x="908957" y="206330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现有产品分析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17" y="874329"/>
            <a:ext cx="1909167" cy="3394075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719" y="874329"/>
            <a:ext cx="1909167" cy="33940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488462" y="4409826"/>
            <a:ext cx="1212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搜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狐新闻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813953" y="4394797"/>
            <a:ext cx="1212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今日头条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922" y="874408"/>
            <a:ext cx="1909123" cy="339399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243134" y="4394797"/>
            <a:ext cx="1212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凤凰新闻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113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93"/>
          <p:cNvSpPr txBox="1"/>
          <p:nvPr/>
        </p:nvSpPr>
        <p:spPr>
          <a:xfrm>
            <a:off x="908957" y="206330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现有产品分析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91" y="905861"/>
            <a:ext cx="1909167" cy="3394075"/>
          </a:xfrm>
        </p:spPr>
      </p:pic>
      <p:sp>
        <p:nvSpPr>
          <p:cNvPr id="9" name="文本框 8"/>
          <p:cNvSpPr txBox="1"/>
          <p:nvPr/>
        </p:nvSpPr>
        <p:spPr>
          <a:xfrm>
            <a:off x="1411859" y="4395475"/>
            <a:ext cx="1212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腾讯新闻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948" y="905861"/>
            <a:ext cx="1908300" cy="339253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429848" y="4395475"/>
            <a:ext cx="1560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BBC News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008615" y="4395475"/>
            <a:ext cx="1212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网易新闻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447" y="905861"/>
            <a:ext cx="1911035" cy="339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63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93"/>
          <p:cNvSpPr txBox="1"/>
          <p:nvPr/>
        </p:nvSpPr>
        <p:spPr>
          <a:xfrm>
            <a:off x="908957" y="206330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现有产品分析</a:t>
            </a:r>
            <a:endParaRPr lang="zh-CN" altLang="en-US" sz="20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394103"/>
              </p:ext>
            </p:extLst>
          </p:nvPr>
        </p:nvGraphicFramePr>
        <p:xfrm>
          <a:off x="515255" y="991695"/>
          <a:ext cx="8113490" cy="36433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59070">
                  <a:extLst>
                    <a:ext uri="{9D8B030D-6E8A-4147-A177-3AD203B41FA5}">
                      <a16:colId xmlns:a16="http://schemas.microsoft.com/office/drawing/2014/main" val="3246906745"/>
                    </a:ext>
                  </a:extLst>
                </a:gridCol>
                <a:gridCol w="1159070">
                  <a:extLst>
                    <a:ext uri="{9D8B030D-6E8A-4147-A177-3AD203B41FA5}">
                      <a16:colId xmlns:a16="http://schemas.microsoft.com/office/drawing/2014/main" val="2676425520"/>
                    </a:ext>
                  </a:extLst>
                </a:gridCol>
                <a:gridCol w="1159070">
                  <a:extLst>
                    <a:ext uri="{9D8B030D-6E8A-4147-A177-3AD203B41FA5}">
                      <a16:colId xmlns:a16="http://schemas.microsoft.com/office/drawing/2014/main" val="3270121462"/>
                    </a:ext>
                  </a:extLst>
                </a:gridCol>
                <a:gridCol w="1159070">
                  <a:extLst>
                    <a:ext uri="{9D8B030D-6E8A-4147-A177-3AD203B41FA5}">
                      <a16:colId xmlns:a16="http://schemas.microsoft.com/office/drawing/2014/main" val="781070296"/>
                    </a:ext>
                  </a:extLst>
                </a:gridCol>
                <a:gridCol w="1159070">
                  <a:extLst>
                    <a:ext uri="{9D8B030D-6E8A-4147-A177-3AD203B41FA5}">
                      <a16:colId xmlns:a16="http://schemas.microsoft.com/office/drawing/2014/main" val="4157750504"/>
                    </a:ext>
                  </a:extLst>
                </a:gridCol>
                <a:gridCol w="1159070">
                  <a:extLst>
                    <a:ext uri="{9D8B030D-6E8A-4147-A177-3AD203B41FA5}">
                      <a16:colId xmlns:a16="http://schemas.microsoft.com/office/drawing/2014/main" val="3368774893"/>
                    </a:ext>
                  </a:extLst>
                </a:gridCol>
                <a:gridCol w="1159070">
                  <a:extLst>
                    <a:ext uri="{9D8B030D-6E8A-4147-A177-3AD203B41FA5}">
                      <a16:colId xmlns:a16="http://schemas.microsoft.com/office/drawing/2014/main" val="37718707"/>
                    </a:ext>
                  </a:extLst>
                </a:gridCol>
              </a:tblGrid>
              <a:tr h="72867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552979"/>
                  </a:ext>
                </a:extLst>
              </a:tr>
              <a:tr h="728673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分类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301107"/>
                  </a:ext>
                </a:extLst>
              </a:tr>
              <a:tr h="728673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图片视频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806422"/>
                  </a:ext>
                </a:extLst>
              </a:tr>
              <a:tr h="728673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直播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68424"/>
                  </a:ext>
                </a:extLst>
              </a:tr>
              <a:tr h="728673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语音交互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96423"/>
                  </a:ext>
                </a:extLst>
              </a:tr>
            </a:tbl>
          </a:graphicData>
        </a:graphic>
      </p:graphicFrame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529" y="1048811"/>
            <a:ext cx="585440" cy="58151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076" y="1064548"/>
            <a:ext cx="581511" cy="58151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007" y="1054759"/>
            <a:ext cx="629951" cy="62995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0065" y="1029582"/>
            <a:ext cx="672156" cy="65952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0823" y="1050368"/>
            <a:ext cx="632954" cy="63873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1067" y="1008850"/>
            <a:ext cx="664811" cy="661435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3149076" y="1877315"/>
            <a:ext cx="482600" cy="482600"/>
            <a:chOff x="914400" y="977900"/>
            <a:chExt cx="647700" cy="647700"/>
          </a:xfrm>
        </p:grpSpPr>
        <p:sp>
          <p:nvSpPr>
            <p:cNvPr id="18" name="椭圆 17"/>
            <p:cNvSpPr/>
            <p:nvPr/>
          </p:nvSpPr>
          <p:spPr>
            <a:xfrm>
              <a:off x="914400" y="977900"/>
              <a:ext cx="647700" cy="647700"/>
            </a:xfrm>
            <a:prstGeom prst="ellipse">
              <a:avLst/>
            </a:prstGeom>
            <a:noFill/>
            <a:ln>
              <a:solidFill>
                <a:srgbClr val="07C6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1013883" y="1136650"/>
              <a:ext cx="448733" cy="330200"/>
              <a:chOff x="736600" y="2311400"/>
              <a:chExt cx="673100" cy="495300"/>
            </a:xfrm>
          </p:grpSpPr>
          <p:cxnSp>
            <p:nvCxnSpPr>
              <p:cNvPr id="20" name="直接连接符 19"/>
              <p:cNvCxnSpPr/>
              <p:nvPr/>
            </p:nvCxnSpPr>
            <p:spPr>
              <a:xfrm>
                <a:off x="736600" y="2527300"/>
                <a:ext cx="177800" cy="266700"/>
              </a:xfrm>
              <a:prstGeom prst="line">
                <a:avLst/>
              </a:prstGeom>
              <a:ln>
                <a:solidFill>
                  <a:srgbClr val="07C6C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 flipV="1">
                <a:off x="914400" y="2311400"/>
                <a:ext cx="495300" cy="495300"/>
              </a:xfrm>
              <a:prstGeom prst="line">
                <a:avLst/>
              </a:prstGeom>
              <a:ln>
                <a:solidFill>
                  <a:srgbClr val="07C6C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组合 21"/>
          <p:cNvGrpSpPr/>
          <p:nvPr/>
        </p:nvGrpSpPr>
        <p:grpSpPr>
          <a:xfrm>
            <a:off x="4330700" y="1857990"/>
            <a:ext cx="482600" cy="482600"/>
            <a:chOff x="914400" y="977900"/>
            <a:chExt cx="647700" cy="647700"/>
          </a:xfrm>
        </p:grpSpPr>
        <p:sp>
          <p:nvSpPr>
            <p:cNvPr id="23" name="椭圆 22"/>
            <p:cNvSpPr/>
            <p:nvPr/>
          </p:nvSpPr>
          <p:spPr>
            <a:xfrm>
              <a:off x="914400" y="977900"/>
              <a:ext cx="647700" cy="647700"/>
            </a:xfrm>
            <a:prstGeom prst="ellipse">
              <a:avLst/>
            </a:prstGeom>
            <a:noFill/>
            <a:ln>
              <a:solidFill>
                <a:srgbClr val="07C6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1013883" y="1136650"/>
              <a:ext cx="448733" cy="330200"/>
              <a:chOff x="736600" y="2311400"/>
              <a:chExt cx="673100" cy="495300"/>
            </a:xfrm>
          </p:grpSpPr>
          <p:cxnSp>
            <p:nvCxnSpPr>
              <p:cNvPr id="25" name="直接连接符 24"/>
              <p:cNvCxnSpPr/>
              <p:nvPr/>
            </p:nvCxnSpPr>
            <p:spPr>
              <a:xfrm>
                <a:off x="736600" y="2527300"/>
                <a:ext cx="177800" cy="266700"/>
              </a:xfrm>
              <a:prstGeom prst="line">
                <a:avLst/>
              </a:prstGeom>
              <a:ln>
                <a:solidFill>
                  <a:srgbClr val="07C6C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 flipV="1">
                <a:off x="914400" y="2311400"/>
                <a:ext cx="495300" cy="495300"/>
              </a:xfrm>
              <a:prstGeom prst="line">
                <a:avLst/>
              </a:prstGeom>
              <a:ln>
                <a:solidFill>
                  <a:srgbClr val="07C6C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组合 26"/>
          <p:cNvGrpSpPr/>
          <p:nvPr/>
        </p:nvGrpSpPr>
        <p:grpSpPr>
          <a:xfrm>
            <a:off x="2045949" y="2572077"/>
            <a:ext cx="482600" cy="482600"/>
            <a:chOff x="914400" y="977900"/>
            <a:chExt cx="647700" cy="647700"/>
          </a:xfrm>
        </p:grpSpPr>
        <p:sp>
          <p:nvSpPr>
            <p:cNvPr id="28" name="椭圆 27"/>
            <p:cNvSpPr/>
            <p:nvPr/>
          </p:nvSpPr>
          <p:spPr>
            <a:xfrm>
              <a:off x="914400" y="977900"/>
              <a:ext cx="647700" cy="647700"/>
            </a:xfrm>
            <a:prstGeom prst="ellipse">
              <a:avLst/>
            </a:prstGeom>
            <a:noFill/>
            <a:ln>
              <a:solidFill>
                <a:srgbClr val="07C6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1013883" y="1136650"/>
              <a:ext cx="448733" cy="330200"/>
              <a:chOff x="736600" y="2311400"/>
              <a:chExt cx="673100" cy="495300"/>
            </a:xfrm>
          </p:grpSpPr>
          <p:cxnSp>
            <p:nvCxnSpPr>
              <p:cNvPr id="30" name="直接连接符 29"/>
              <p:cNvCxnSpPr/>
              <p:nvPr/>
            </p:nvCxnSpPr>
            <p:spPr>
              <a:xfrm>
                <a:off x="736600" y="2527300"/>
                <a:ext cx="177800" cy="266700"/>
              </a:xfrm>
              <a:prstGeom prst="line">
                <a:avLst/>
              </a:prstGeom>
              <a:ln>
                <a:solidFill>
                  <a:srgbClr val="07C6C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 flipV="1">
                <a:off x="914400" y="2311400"/>
                <a:ext cx="495300" cy="495300"/>
              </a:xfrm>
              <a:prstGeom prst="line">
                <a:avLst/>
              </a:prstGeom>
              <a:ln>
                <a:solidFill>
                  <a:srgbClr val="07C6C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组合 31"/>
          <p:cNvGrpSpPr/>
          <p:nvPr/>
        </p:nvGrpSpPr>
        <p:grpSpPr>
          <a:xfrm>
            <a:off x="7762172" y="1829514"/>
            <a:ext cx="482600" cy="482600"/>
            <a:chOff x="914400" y="977900"/>
            <a:chExt cx="647700" cy="647700"/>
          </a:xfrm>
        </p:grpSpPr>
        <p:sp>
          <p:nvSpPr>
            <p:cNvPr id="33" name="椭圆 32"/>
            <p:cNvSpPr/>
            <p:nvPr/>
          </p:nvSpPr>
          <p:spPr>
            <a:xfrm>
              <a:off x="914400" y="977900"/>
              <a:ext cx="647700" cy="647700"/>
            </a:xfrm>
            <a:prstGeom prst="ellipse">
              <a:avLst/>
            </a:prstGeom>
            <a:noFill/>
            <a:ln>
              <a:solidFill>
                <a:srgbClr val="07C6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1013883" y="1136650"/>
              <a:ext cx="448733" cy="330200"/>
              <a:chOff x="736600" y="2311400"/>
              <a:chExt cx="673100" cy="495300"/>
            </a:xfrm>
          </p:grpSpPr>
          <p:cxnSp>
            <p:nvCxnSpPr>
              <p:cNvPr id="35" name="直接连接符 34"/>
              <p:cNvCxnSpPr/>
              <p:nvPr/>
            </p:nvCxnSpPr>
            <p:spPr>
              <a:xfrm>
                <a:off x="736600" y="2527300"/>
                <a:ext cx="177800" cy="266700"/>
              </a:xfrm>
              <a:prstGeom prst="line">
                <a:avLst/>
              </a:prstGeom>
              <a:ln>
                <a:solidFill>
                  <a:srgbClr val="07C6C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 flipV="1">
                <a:off x="914400" y="2311400"/>
                <a:ext cx="495300" cy="495300"/>
              </a:xfrm>
              <a:prstGeom prst="line">
                <a:avLst/>
              </a:prstGeom>
              <a:ln>
                <a:solidFill>
                  <a:srgbClr val="07C6C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组合 42"/>
          <p:cNvGrpSpPr/>
          <p:nvPr/>
        </p:nvGrpSpPr>
        <p:grpSpPr>
          <a:xfrm>
            <a:off x="6666000" y="1838328"/>
            <a:ext cx="482600" cy="482600"/>
            <a:chOff x="914400" y="977900"/>
            <a:chExt cx="647700" cy="647700"/>
          </a:xfrm>
        </p:grpSpPr>
        <p:sp>
          <p:nvSpPr>
            <p:cNvPr id="44" name="椭圆 43"/>
            <p:cNvSpPr/>
            <p:nvPr/>
          </p:nvSpPr>
          <p:spPr>
            <a:xfrm>
              <a:off x="914400" y="977900"/>
              <a:ext cx="647700" cy="647700"/>
            </a:xfrm>
            <a:prstGeom prst="ellipse">
              <a:avLst/>
            </a:prstGeom>
            <a:noFill/>
            <a:ln>
              <a:solidFill>
                <a:srgbClr val="07C6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1013883" y="1136650"/>
              <a:ext cx="448733" cy="330200"/>
              <a:chOff x="736600" y="2311400"/>
              <a:chExt cx="673100" cy="495300"/>
            </a:xfrm>
          </p:grpSpPr>
          <p:cxnSp>
            <p:nvCxnSpPr>
              <p:cNvPr id="46" name="直接连接符 45"/>
              <p:cNvCxnSpPr/>
              <p:nvPr/>
            </p:nvCxnSpPr>
            <p:spPr>
              <a:xfrm>
                <a:off x="736600" y="2527300"/>
                <a:ext cx="177800" cy="266700"/>
              </a:xfrm>
              <a:prstGeom prst="line">
                <a:avLst/>
              </a:prstGeom>
              <a:ln>
                <a:solidFill>
                  <a:srgbClr val="07C6C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 flipV="1">
                <a:off x="914400" y="2311400"/>
                <a:ext cx="495300" cy="495300"/>
              </a:xfrm>
              <a:prstGeom prst="line">
                <a:avLst/>
              </a:prstGeom>
              <a:ln>
                <a:solidFill>
                  <a:srgbClr val="07C6C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组合 47"/>
          <p:cNvGrpSpPr/>
          <p:nvPr/>
        </p:nvGrpSpPr>
        <p:grpSpPr>
          <a:xfrm>
            <a:off x="5524078" y="1829513"/>
            <a:ext cx="482600" cy="482600"/>
            <a:chOff x="914400" y="977900"/>
            <a:chExt cx="647700" cy="647700"/>
          </a:xfrm>
        </p:grpSpPr>
        <p:sp>
          <p:nvSpPr>
            <p:cNvPr id="49" name="椭圆 48"/>
            <p:cNvSpPr/>
            <p:nvPr/>
          </p:nvSpPr>
          <p:spPr>
            <a:xfrm>
              <a:off x="914400" y="977900"/>
              <a:ext cx="647700" cy="647700"/>
            </a:xfrm>
            <a:prstGeom prst="ellipse">
              <a:avLst/>
            </a:prstGeom>
            <a:noFill/>
            <a:ln>
              <a:solidFill>
                <a:srgbClr val="07C6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1013883" y="1136650"/>
              <a:ext cx="448733" cy="330200"/>
              <a:chOff x="736600" y="2311400"/>
              <a:chExt cx="673100" cy="495300"/>
            </a:xfrm>
          </p:grpSpPr>
          <p:cxnSp>
            <p:nvCxnSpPr>
              <p:cNvPr id="51" name="直接连接符 50"/>
              <p:cNvCxnSpPr/>
              <p:nvPr/>
            </p:nvCxnSpPr>
            <p:spPr>
              <a:xfrm>
                <a:off x="736600" y="2527300"/>
                <a:ext cx="177800" cy="266700"/>
              </a:xfrm>
              <a:prstGeom prst="line">
                <a:avLst/>
              </a:prstGeom>
              <a:ln>
                <a:solidFill>
                  <a:srgbClr val="07C6C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 flipV="1">
                <a:off x="914400" y="2311400"/>
                <a:ext cx="495300" cy="495300"/>
              </a:xfrm>
              <a:prstGeom prst="line">
                <a:avLst/>
              </a:prstGeom>
              <a:ln>
                <a:solidFill>
                  <a:srgbClr val="07C6C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组合 52"/>
          <p:cNvGrpSpPr/>
          <p:nvPr/>
        </p:nvGrpSpPr>
        <p:grpSpPr>
          <a:xfrm>
            <a:off x="2044322" y="1810850"/>
            <a:ext cx="482600" cy="482600"/>
            <a:chOff x="914400" y="977900"/>
            <a:chExt cx="647700" cy="647700"/>
          </a:xfrm>
        </p:grpSpPr>
        <p:sp>
          <p:nvSpPr>
            <p:cNvPr id="54" name="椭圆 53"/>
            <p:cNvSpPr/>
            <p:nvPr/>
          </p:nvSpPr>
          <p:spPr>
            <a:xfrm>
              <a:off x="914400" y="977900"/>
              <a:ext cx="647700" cy="647700"/>
            </a:xfrm>
            <a:prstGeom prst="ellipse">
              <a:avLst/>
            </a:prstGeom>
            <a:noFill/>
            <a:ln>
              <a:solidFill>
                <a:srgbClr val="07C6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1013883" y="1136650"/>
              <a:ext cx="448733" cy="330200"/>
              <a:chOff x="736600" y="2311400"/>
              <a:chExt cx="673100" cy="495300"/>
            </a:xfrm>
          </p:grpSpPr>
          <p:cxnSp>
            <p:nvCxnSpPr>
              <p:cNvPr id="56" name="直接连接符 55"/>
              <p:cNvCxnSpPr/>
              <p:nvPr/>
            </p:nvCxnSpPr>
            <p:spPr>
              <a:xfrm>
                <a:off x="736600" y="2527300"/>
                <a:ext cx="177800" cy="266700"/>
              </a:xfrm>
              <a:prstGeom prst="line">
                <a:avLst/>
              </a:prstGeom>
              <a:ln>
                <a:solidFill>
                  <a:srgbClr val="07C6C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/>
            </p:nvCxnSpPr>
            <p:spPr>
              <a:xfrm flipV="1">
                <a:off x="914400" y="2311400"/>
                <a:ext cx="495300" cy="495300"/>
              </a:xfrm>
              <a:prstGeom prst="line">
                <a:avLst/>
              </a:prstGeom>
              <a:ln>
                <a:solidFill>
                  <a:srgbClr val="07C6C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组合 57"/>
          <p:cNvGrpSpPr/>
          <p:nvPr/>
        </p:nvGrpSpPr>
        <p:grpSpPr>
          <a:xfrm>
            <a:off x="3149076" y="2572077"/>
            <a:ext cx="482600" cy="482600"/>
            <a:chOff x="914400" y="977900"/>
            <a:chExt cx="647700" cy="647700"/>
          </a:xfrm>
        </p:grpSpPr>
        <p:sp>
          <p:nvSpPr>
            <p:cNvPr id="59" name="椭圆 58"/>
            <p:cNvSpPr/>
            <p:nvPr/>
          </p:nvSpPr>
          <p:spPr>
            <a:xfrm>
              <a:off x="914400" y="977900"/>
              <a:ext cx="647700" cy="647700"/>
            </a:xfrm>
            <a:prstGeom prst="ellipse">
              <a:avLst/>
            </a:prstGeom>
            <a:noFill/>
            <a:ln>
              <a:solidFill>
                <a:srgbClr val="07C6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1013883" y="1136650"/>
              <a:ext cx="448733" cy="330200"/>
              <a:chOff x="736600" y="2311400"/>
              <a:chExt cx="673100" cy="495300"/>
            </a:xfrm>
          </p:grpSpPr>
          <p:cxnSp>
            <p:nvCxnSpPr>
              <p:cNvPr id="61" name="直接连接符 60"/>
              <p:cNvCxnSpPr/>
              <p:nvPr/>
            </p:nvCxnSpPr>
            <p:spPr>
              <a:xfrm>
                <a:off x="736600" y="2527300"/>
                <a:ext cx="177800" cy="266700"/>
              </a:xfrm>
              <a:prstGeom prst="line">
                <a:avLst/>
              </a:prstGeom>
              <a:ln>
                <a:solidFill>
                  <a:srgbClr val="07C6C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 flipV="1">
                <a:off x="914400" y="2311400"/>
                <a:ext cx="495300" cy="495300"/>
              </a:xfrm>
              <a:prstGeom prst="line">
                <a:avLst/>
              </a:prstGeom>
              <a:ln>
                <a:solidFill>
                  <a:srgbClr val="07C6C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3" name="组合 62"/>
          <p:cNvGrpSpPr/>
          <p:nvPr/>
        </p:nvGrpSpPr>
        <p:grpSpPr>
          <a:xfrm>
            <a:off x="4330700" y="2572074"/>
            <a:ext cx="482600" cy="482600"/>
            <a:chOff x="914400" y="977900"/>
            <a:chExt cx="647700" cy="647700"/>
          </a:xfrm>
        </p:grpSpPr>
        <p:sp>
          <p:nvSpPr>
            <p:cNvPr id="64" name="椭圆 63"/>
            <p:cNvSpPr/>
            <p:nvPr/>
          </p:nvSpPr>
          <p:spPr>
            <a:xfrm>
              <a:off x="914400" y="977900"/>
              <a:ext cx="647700" cy="647700"/>
            </a:xfrm>
            <a:prstGeom prst="ellipse">
              <a:avLst/>
            </a:prstGeom>
            <a:noFill/>
            <a:ln>
              <a:solidFill>
                <a:srgbClr val="07C6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5" name="组合 64"/>
            <p:cNvGrpSpPr/>
            <p:nvPr/>
          </p:nvGrpSpPr>
          <p:grpSpPr>
            <a:xfrm>
              <a:off x="1013883" y="1136650"/>
              <a:ext cx="448733" cy="330200"/>
              <a:chOff x="736600" y="2311400"/>
              <a:chExt cx="673100" cy="495300"/>
            </a:xfrm>
          </p:grpSpPr>
          <p:cxnSp>
            <p:nvCxnSpPr>
              <p:cNvPr id="66" name="直接连接符 65"/>
              <p:cNvCxnSpPr/>
              <p:nvPr/>
            </p:nvCxnSpPr>
            <p:spPr>
              <a:xfrm>
                <a:off x="736600" y="2527300"/>
                <a:ext cx="177800" cy="266700"/>
              </a:xfrm>
              <a:prstGeom prst="line">
                <a:avLst/>
              </a:prstGeom>
              <a:ln>
                <a:solidFill>
                  <a:srgbClr val="07C6C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 flipV="1">
                <a:off x="914400" y="2311400"/>
                <a:ext cx="495300" cy="495300"/>
              </a:xfrm>
              <a:prstGeom prst="line">
                <a:avLst/>
              </a:prstGeom>
              <a:ln>
                <a:solidFill>
                  <a:srgbClr val="07C6C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" name="组合 72"/>
          <p:cNvGrpSpPr/>
          <p:nvPr/>
        </p:nvGrpSpPr>
        <p:grpSpPr>
          <a:xfrm>
            <a:off x="5512324" y="2572075"/>
            <a:ext cx="482600" cy="482600"/>
            <a:chOff x="914400" y="977900"/>
            <a:chExt cx="647700" cy="647700"/>
          </a:xfrm>
        </p:grpSpPr>
        <p:sp>
          <p:nvSpPr>
            <p:cNvPr id="74" name="椭圆 73"/>
            <p:cNvSpPr/>
            <p:nvPr/>
          </p:nvSpPr>
          <p:spPr>
            <a:xfrm>
              <a:off x="914400" y="977900"/>
              <a:ext cx="647700" cy="647700"/>
            </a:xfrm>
            <a:prstGeom prst="ellipse">
              <a:avLst/>
            </a:prstGeom>
            <a:noFill/>
            <a:ln>
              <a:solidFill>
                <a:srgbClr val="07C6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5" name="组合 74"/>
            <p:cNvGrpSpPr/>
            <p:nvPr/>
          </p:nvGrpSpPr>
          <p:grpSpPr>
            <a:xfrm>
              <a:off x="1013883" y="1136650"/>
              <a:ext cx="448733" cy="330200"/>
              <a:chOff x="736600" y="2311400"/>
              <a:chExt cx="673100" cy="495300"/>
            </a:xfrm>
          </p:grpSpPr>
          <p:cxnSp>
            <p:nvCxnSpPr>
              <p:cNvPr id="76" name="直接连接符 75"/>
              <p:cNvCxnSpPr/>
              <p:nvPr/>
            </p:nvCxnSpPr>
            <p:spPr>
              <a:xfrm>
                <a:off x="736600" y="2527300"/>
                <a:ext cx="177800" cy="266700"/>
              </a:xfrm>
              <a:prstGeom prst="line">
                <a:avLst/>
              </a:prstGeom>
              <a:ln>
                <a:solidFill>
                  <a:srgbClr val="07C6C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 flipV="1">
                <a:off x="914400" y="2311400"/>
                <a:ext cx="495300" cy="495300"/>
              </a:xfrm>
              <a:prstGeom prst="line">
                <a:avLst/>
              </a:prstGeom>
              <a:ln>
                <a:solidFill>
                  <a:srgbClr val="07C6C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8" name="组合 77"/>
          <p:cNvGrpSpPr/>
          <p:nvPr/>
        </p:nvGrpSpPr>
        <p:grpSpPr>
          <a:xfrm>
            <a:off x="6646324" y="2572074"/>
            <a:ext cx="482600" cy="482600"/>
            <a:chOff x="914400" y="977900"/>
            <a:chExt cx="647700" cy="647700"/>
          </a:xfrm>
        </p:grpSpPr>
        <p:sp>
          <p:nvSpPr>
            <p:cNvPr id="79" name="椭圆 78"/>
            <p:cNvSpPr/>
            <p:nvPr/>
          </p:nvSpPr>
          <p:spPr>
            <a:xfrm>
              <a:off x="914400" y="977900"/>
              <a:ext cx="647700" cy="647700"/>
            </a:xfrm>
            <a:prstGeom prst="ellipse">
              <a:avLst/>
            </a:prstGeom>
            <a:noFill/>
            <a:ln>
              <a:solidFill>
                <a:srgbClr val="07C6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0" name="组合 79"/>
            <p:cNvGrpSpPr/>
            <p:nvPr/>
          </p:nvGrpSpPr>
          <p:grpSpPr>
            <a:xfrm>
              <a:off x="1013883" y="1136650"/>
              <a:ext cx="448733" cy="330200"/>
              <a:chOff x="736600" y="2311400"/>
              <a:chExt cx="673100" cy="495300"/>
            </a:xfrm>
          </p:grpSpPr>
          <p:cxnSp>
            <p:nvCxnSpPr>
              <p:cNvPr id="81" name="直接连接符 80"/>
              <p:cNvCxnSpPr/>
              <p:nvPr/>
            </p:nvCxnSpPr>
            <p:spPr>
              <a:xfrm>
                <a:off x="736600" y="2527300"/>
                <a:ext cx="177800" cy="266700"/>
              </a:xfrm>
              <a:prstGeom prst="line">
                <a:avLst/>
              </a:prstGeom>
              <a:ln>
                <a:solidFill>
                  <a:srgbClr val="07C6C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 flipV="1">
                <a:off x="914400" y="2311400"/>
                <a:ext cx="495300" cy="495300"/>
              </a:xfrm>
              <a:prstGeom prst="line">
                <a:avLst/>
              </a:prstGeom>
              <a:ln>
                <a:solidFill>
                  <a:srgbClr val="07C6C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3" name="组合 82"/>
          <p:cNvGrpSpPr/>
          <p:nvPr/>
        </p:nvGrpSpPr>
        <p:grpSpPr>
          <a:xfrm>
            <a:off x="7753823" y="2572073"/>
            <a:ext cx="482600" cy="482600"/>
            <a:chOff x="914400" y="977900"/>
            <a:chExt cx="647700" cy="647700"/>
          </a:xfrm>
        </p:grpSpPr>
        <p:sp>
          <p:nvSpPr>
            <p:cNvPr id="84" name="椭圆 83"/>
            <p:cNvSpPr/>
            <p:nvPr/>
          </p:nvSpPr>
          <p:spPr>
            <a:xfrm>
              <a:off x="914400" y="977900"/>
              <a:ext cx="647700" cy="647700"/>
            </a:xfrm>
            <a:prstGeom prst="ellipse">
              <a:avLst/>
            </a:prstGeom>
            <a:noFill/>
            <a:ln>
              <a:solidFill>
                <a:srgbClr val="07C6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5" name="组合 84"/>
            <p:cNvGrpSpPr/>
            <p:nvPr/>
          </p:nvGrpSpPr>
          <p:grpSpPr>
            <a:xfrm>
              <a:off x="1013883" y="1136650"/>
              <a:ext cx="448733" cy="330200"/>
              <a:chOff x="736600" y="2311400"/>
              <a:chExt cx="673100" cy="495300"/>
            </a:xfrm>
          </p:grpSpPr>
          <p:cxnSp>
            <p:nvCxnSpPr>
              <p:cNvPr id="86" name="直接连接符 85"/>
              <p:cNvCxnSpPr/>
              <p:nvPr/>
            </p:nvCxnSpPr>
            <p:spPr>
              <a:xfrm>
                <a:off x="736600" y="2527300"/>
                <a:ext cx="177800" cy="266700"/>
              </a:xfrm>
              <a:prstGeom prst="line">
                <a:avLst/>
              </a:prstGeom>
              <a:ln>
                <a:solidFill>
                  <a:srgbClr val="07C6C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 flipV="1">
                <a:off x="914400" y="2311400"/>
                <a:ext cx="495300" cy="495300"/>
              </a:xfrm>
              <a:prstGeom prst="line">
                <a:avLst/>
              </a:prstGeom>
              <a:ln>
                <a:solidFill>
                  <a:srgbClr val="07C6C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组合 87"/>
          <p:cNvGrpSpPr/>
          <p:nvPr/>
        </p:nvGrpSpPr>
        <p:grpSpPr>
          <a:xfrm>
            <a:off x="4324076" y="3298085"/>
            <a:ext cx="482600" cy="482600"/>
            <a:chOff x="863600" y="2028928"/>
            <a:chExt cx="482600" cy="482600"/>
          </a:xfrm>
        </p:grpSpPr>
        <p:sp>
          <p:nvSpPr>
            <p:cNvPr id="89" name="椭圆 88"/>
            <p:cNvSpPr/>
            <p:nvPr/>
          </p:nvSpPr>
          <p:spPr>
            <a:xfrm>
              <a:off x="863600" y="2028928"/>
              <a:ext cx="482600" cy="482600"/>
            </a:xfrm>
            <a:prstGeom prst="ellipse">
              <a:avLst/>
            </a:prstGeom>
            <a:noFill/>
            <a:ln>
              <a:solidFill>
                <a:srgbClr val="DF62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0" name="组合 89"/>
            <p:cNvGrpSpPr/>
            <p:nvPr/>
          </p:nvGrpSpPr>
          <p:grpSpPr>
            <a:xfrm>
              <a:off x="957630" y="2107179"/>
              <a:ext cx="294539" cy="326097"/>
              <a:chOff x="990600" y="3289300"/>
              <a:chExt cx="355600" cy="393700"/>
            </a:xfrm>
          </p:grpSpPr>
          <p:cxnSp>
            <p:nvCxnSpPr>
              <p:cNvPr id="91" name="直接连接符 90"/>
              <p:cNvCxnSpPr/>
              <p:nvPr/>
            </p:nvCxnSpPr>
            <p:spPr>
              <a:xfrm>
                <a:off x="1003300" y="3289300"/>
                <a:ext cx="342900" cy="393700"/>
              </a:xfrm>
              <a:prstGeom prst="line">
                <a:avLst/>
              </a:prstGeom>
              <a:ln>
                <a:solidFill>
                  <a:srgbClr val="DF629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/>
              <p:nvPr/>
            </p:nvCxnSpPr>
            <p:spPr>
              <a:xfrm flipV="1">
                <a:off x="990600" y="3289300"/>
                <a:ext cx="355600" cy="393700"/>
              </a:xfrm>
              <a:prstGeom prst="line">
                <a:avLst/>
              </a:prstGeom>
              <a:ln>
                <a:solidFill>
                  <a:srgbClr val="DF629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3" name="组合 92"/>
          <p:cNvGrpSpPr/>
          <p:nvPr/>
        </p:nvGrpSpPr>
        <p:grpSpPr>
          <a:xfrm>
            <a:off x="2044322" y="4009349"/>
            <a:ext cx="482600" cy="482600"/>
            <a:chOff x="863600" y="2028928"/>
            <a:chExt cx="482600" cy="482600"/>
          </a:xfrm>
        </p:grpSpPr>
        <p:sp>
          <p:nvSpPr>
            <p:cNvPr id="94" name="椭圆 93"/>
            <p:cNvSpPr/>
            <p:nvPr/>
          </p:nvSpPr>
          <p:spPr>
            <a:xfrm>
              <a:off x="863600" y="2028928"/>
              <a:ext cx="482600" cy="482600"/>
            </a:xfrm>
            <a:prstGeom prst="ellipse">
              <a:avLst/>
            </a:prstGeom>
            <a:noFill/>
            <a:ln>
              <a:solidFill>
                <a:srgbClr val="DF62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5" name="组合 94"/>
            <p:cNvGrpSpPr/>
            <p:nvPr/>
          </p:nvGrpSpPr>
          <p:grpSpPr>
            <a:xfrm>
              <a:off x="957630" y="2107179"/>
              <a:ext cx="294539" cy="326097"/>
              <a:chOff x="990600" y="3289300"/>
              <a:chExt cx="355600" cy="393700"/>
            </a:xfrm>
          </p:grpSpPr>
          <p:cxnSp>
            <p:nvCxnSpPr>
              <p:cNvPr id="96" name="直接连接符 95"/>
              <p:cNvCxnSpPr/>
              <p:nvPr/>
            </p:nvCxnSpPr>
            <p:spPr>
              <a:xfrm>
                <a:off x="1003300" y="3289300"/>
                <a:ext cx="342900" cy="393700"/>
              </a:xfrm>
              <a:prstGeom prst="line">
                <a:avLst/>
              </a:prstGeom>
              <a:ln>
                <a:solidFill>
                  <a:srgbClr val="DF629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/>
              <p:nvPr/>
            </p:nvCxnSpPr>
            <p:spPr>
              <a:xfrm flipV="1">
                <a:off x="990600" y="3289300"/>
                <a:ext cx="355600" cy="393700"/>
              </a:xfrm>
              <a:prstGeom prst="line">
                <a:avLst/>
              </a:prstGeom>
              <a:ln>
                <a:solidFill>
                  <a:srgbClr val="DF629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0" name="组合 109"/>
          <p:cNvGrpSpPr/>
          <p:nvPr/>
        </p:nvGrpSpPr>
        <p:grpSpPr>
          <a:xfrm>
            <a:off x="3149076" y="3970303"/>
            <a:ext cx="482600" cy="482600"/>
            <a:chOff x="863600" y="2028928"/>
            <a:chExt cx="482600" cy="482600"/>
          </a:xfrm>
        </p:grpSpPr>
        <p:sp>
          <p:nvSpPr>
            <p:cNvPr id="111" name="椭圆 110"/>
            <p:cNvSpPr/>
            <p:nvPr/>
          </p:nvSpPr>
          <p:spPr>
            <a:xfrm>
              <a:off x="863600" y="2028928"/>
              <a:ext cx="482600" cy="482600"/>
            </a:xfrm>
            <a:prstGeom prst="ellipse">
              <a:avLst/>
            </a:prstGeom>
            <a:noFill/>
            <a:ln>
              <a:solidFill>
                <a:srgbClr val="DF62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2" name="组合 111"/>
            <p:cNvGrpSpPr/>
            <p:nvPr/>
          </p:nvGrpSpPr>
          <p:grpSpPr>
            <a:xfrm>
              <a:off x="957630" y="2107179"/>
              <a:ext cx="294539" cy="326097"/>
              <a:chOff x="990600" y="3289300"/>
              <a:chExt cx="355600" cy="393700"/>
            </a:xfrm>
          </p:grpSpPr>
          <p:cxnSp>
            <p:nvCxnSpPr>
              <p:cNvPr id="113" name="直接连接符 112"/>
              <p:cNvCxnSpPr/>
              <p:nvPr/>
            </p:nvCxnSpPr>
            <p:spPr>
              <a:xfrm>
                <a:off x="1003300" y="3289300"/>
                <a:ext cx="342900" cy="393700"/>
              </a:xfrm>
              <a:prstGeom prst="line">
                <a:avLst/>
              </a:prstGeom>
              <a:ln>
                <a:solidFill>
                  <a:srgbClr val="DF629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/>
              <p:cNvCxnSpPr/>
              <p:nvPr/>
            </p:nvCxnSpPr>
            <p:spPr>
              <a:xfrm flipV="1">
                <a:off x="990600" y="3289300"/>
                <a:ext cx="355600" cy="393700"/>
              </a:xfrm>
              <a:prstGeom prst="line">
                <a:avLst/>
              </a:prstGeom>
              <a:ln>
                <a:solidFill>
                  <a:srgbClr val="DF629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5" name="组合 114"/>
          <p:cNvGrpSpPr/>
          <p:nvPr/>
        </p:nvGrpSpPr>
        <p:grpSpPr>
          <a:xfrm>
            <a:off x="4330700" y="3975855"/>
            <a:ext cx="482600" cy="482600"/>
            <a:chOff x="863600" y="2028928"/>
            <a:chExt cx="482600" cy="482600"/>
          </a:xfrm>
        </p:grpSpPr>
        <p:sp>
          <p:nvSpPr>
            <p:cNvPr id="116" name="椭圆 115"/>
            <p:cNvSpPr/>
            <p:nvPr/>
          </p:nvSpPr>
          <p:spPr>
            <a:xfrm>
              <a:off x="863600" y="2028928"/>
              <a:ext cx="482600" cy="482600"/>
            </a:xfrm>
            <a:prstGeom prst="ellipse">
              <a:avLst/>
            </a:prstGeom>
            <a:noFill/>
            <a:ln>
              <a:solidFill>
                <a:srgbClr val="DF62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7" name="组合 116"/>
            <p:cNvGrpSpPr/>
            <p:nvPr/>
          </p:nvGrpSpPr>
          <p:grpSpPr>
            <a:xfrm>
              <a:off x="957630" y="2107179"/>
              <a:ext cx="294539" cy="326097"/>
              <a:chOff x="990600" y="3289300"/>
              <a:chExt cx="355600" cy="393700"/>
            </a:xfrm>
          </p:grpSpPr>
          <p:cxnSp>
            <p:nvCxnSpPr>
              <p:cNvPr id="118" name="直接连接符 117"/>
              <p:cNvCxnSpPr/>
              <p:nvPr/>
            </p:nvCxnSpPr>
            <p:spPr>
              <a:xfrm>
                <a:off x="1003300" y="3289300"/>
                <a:ext cx="342900" cy="393700"/>
              </a:xfrm>
              <a:prstGeom prst="line">
                <a:avLst/>
              </a:prstGeom>
              <a:ln>
                <a:solidFill>
                  <a:srgbClr val="DF629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/>
              <p:cNvCxnSpPr/>
              <p:nvPr/>
            </p:nvCxnSpPr>
            <p:spPr>
              <a:xfrm flipV="1">
                <a:off x="990600" y="3289300"/>
                <a:ext cx="355600" cy="393700"/>
              </a:xfrm>
              <a:prstGeom prst="line">
                <a:avLst/>
              </a:prstGeom>
              <a:ln>
                <a:solidFill>
                  <a:srgbClr val="DF629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0" name="组合 119"/>
          <p:cNvGrpSpPr/>
          <p:nvPr/>
        </p:nvGrpSpPr>
        <p:grpSpPr>
          <a:xfrm>
            <a:off x="5524078" y="4009348"/>
            <a:ext cx="482600" cy="482600"/>
            <a:chOff x="863600" y="2028928"/>
            <a:chExt cx="482600" cy="482600"/>
          </a:xfrm>
        </p:grpSpPr>
        <p:sp>
          <p:nvSpPr>
            <p:cNvPr id="121" name="椭圆 120"/>
            <p:cNvSpPr/>
            <p:nvPr/>
          </p:nvSpPr>
          <p:spPr>
            <a:xfrm>
              <a:off x="863600" y="2028928"/>
              <a:ext cx="482600" cy="482600"/>
            </a:xfrm>
            <a:prstGeom prst="ellipse">
              <a:avLst/>
            </a:prstGeom>
            <a:noFill/>
            <a:ln>
              <a:solidFill>
                <a:srgbClr val="DF62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2" name="组合 121"/>
            <p:cNvGrpSpPr/>
            <p:nvPr/>
          </p:nvGrpSpPr>
          <p:grpSpPr>
            <a:xfrm>
              <a:off x="957630" y="2107179"/>
              <a:ext cx="294539" cy="326097"/>
              <a:chOff x="990600" y="3289300"/>
              <a:chExt cx="355600" cy="393700"/>
            </a:xfrm>
          </p:grpSpPr>
          <p:cxnSp>
            <p:nvCxnSpPr>
              <p:cNvPr id="123" name="直接连接符 122"/>
              <p:cNvCxnSpPr/>
              <p:nvPr/>
            </p:nvCxnSpPr>
            <p:spPr>
              <a:xfrm>
                <a:off x="1003300" y="3289300"/>
                <a:ext cx="342900" cy="393700"/>
              </a:xfrm>
              <a:prstGeom prst="line">
                <a:avLst/>
              </a:prstGeom>
              <a:ln>
                <a:solidFill>
                  <a:srgbClr val="DF629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/>
              <p:cNvCxnSpPr/>
              <p:nvPr/>
            </p:nvCxnSpPr>
            <p:spPr>
              <a:xfrm flipV="1">
                <a:off x="990600" y="3289300"/>
                <a:ext cx="355600" cy="393700"/>
              </a:xfrm>
              <a:prstGeom prst="line">
                <a:avLst/>
              </a:prstGeom>
              <a:ln>
                <a:solidFill>
                  <a:srgbClr val="DF629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5" name="组合 124"/>
          <p:cNvGrpSpPr/>
          <p:nvPr/>
        </p:nvGrpSpPr>
        <p:grpSpPr>
          <a:xfrm>
            <a:off x="6635408" y="4009348"/>
            <a:ext cx="482600" cy="482600"/>
            <a:chOff x="863600" y="2028928"/>
            <a:chExt cx="482600" cy="482600"/>
          </a:xfrm>
        </p:grpSpPr>
        <p:sp>
          <p:nvSpPr>
            <p:cNvPr id="126" name="椭圆 125"/>
            <p:cNvSpPr/>
            <p:nvPr/>
          </p:nvSpPr>
          <p:spPr>
            <a:xfrm>
              <a:off x="863600" y="2028928"/>
              <a:ext cx="482600" cy="482600"/>
            </a:xfrm>
            <a:prstGeom prst="ellipse">
              <a:avLst/>
            </a:prstGeom>
            <a:noFill/>
            <a:ln>
              <a:solidFill>
                <a:srgbClr val="DF62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7" name="组合 126"/>
            <p:cNvGrpSpPr/>
            <p:nvPr/>
          </p:nvGrpSpPr>
          <p:grpSpPr>
            <a:xfrm>
              <a:off x="957630" y="2107179"/>
              <a:ext cx="294539" cy="326097"/>
              <a:chOff x="990600" y="3289300"/>
              <a:chExt cx="355600" cy="393700"/>
            </a:xfrm>
          </p:grpSpPr>
          <p:cxnSp>
            <p:nvCxnSpPr>
              <p:cNvPr id="128" name="直接连接符 127"/>
              <p:cNvCxnSpPr/>
              <p:nvPr/>
            </p:nvCxnSpPr>
            <p:spPr>
              <a:xfrm>
                <a:off x="1003300" y="3289300"/>
                <a:ext cx="342900" cy="393700"/>
              </a:xfrm>
              <a:prstGeom prst="line">
                <a:avLst/>
              </a:prstGeom>
              <a:ln>
                <a:solidFill>
                  <a:srgbClr val="DF629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/>
              <p:nvPr/>
            </p:nvCxnSpPr>
            <p:spPr>
              <a:xfrm flipV="1">
                <a:off x="990600" y="3289300"/>
                <a:ext cx="355600" cy="393700"/>
              </a:xfrm>
              <a:prstGeom prst="line">
                <a:avLst/>
              </a:prstGeom>
              <a:ln>
                <a:solidFill>
                  <a:srgbClr val="DF629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0" name="组合 129"/>
          <p:cNvGrpSpPr/>
          <p:nvPr/>
        </p:nvGrpSpPr>
        <p:grpSpPr>
          <a:xfrm>
            <a:off x="7753823" y="4041140"/>
            <a:ext cx="482600" cy="482600"/>
            <a:chOff x="863600" y="2028928"/>
            <a:chExt cx="482600" cy="482600"/>
          </a:xfrm>
        </p:grpSpPr>
        <p:sp>
          <p:nvSpPr>
            <p:cNvPr id="131" name="椭圆 130"/>
            <p:cNvSpPr/>
            <p:nvPr/>
          </p:nvSpPr>
          <p:spPr>
            <a:xfrm>
              <a:off x="863600" y="2028928"/>
              <a:ext cx="482600" cy="482600"/>
            </a:xfrm>
            <a:prstGeom prst="ellipse">
              <a:avLst/>
            </a:prstGeom>
            <a:noFill/>
            <a:ln>
              <a:solidFill>
                <a:srgbClr val="DF62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2" name="组合 131"/>
            <p:cNvGrpSpPr/>
            <p:nvPr/>
          </p:nvGrpSpPr>
          <p:grpSpPr>
            <a:xfrm>
              <a:off x="957630" y="2107179"/>
              <a:ext cx="294539" cy="326097"/>
              <a:chOff x="990600" y="3289300"/>
              <a:chExt cx="355600" cy="393700"/>
            </a:xfrm>
          </p:grpSpPr>
          <p:cxnSp>
            <p:nvCxnSpPr>
              <p:cNvPr id="133" name="直接连接符 132"/>
              <p:cNvCxnSpPr/>
              <p:nvPr/>
            </p:nvCxnSpPr>
            <p:spPr>
              <a:xfrm>
                <a:off x="1003300" y="3289300"/>
                <a:ext cx="342900" cy="393700"/>
              </a:xfrm>
              <a:prstGeom prst="line">
                <a:avLst/>
              </a:prstGeom>
              <a:ln>
                <a:solidFill>
                  <a:srgbClr val="DF629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>
              <a:xfrm flipV="1">
                <a:off x="990600" y="3289300"/>
                <a:ext cx="355600" cy="393700"/>
              </a:xfrm>
              <a:prstGeom prst="line">
                <a:avLst/>
              </a:prstGeom>
              <a:ln>
                <a:solidFill>
                  <a:srgbClr val="DF629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5" name="组合 134"/>
          <p:cNvGrpSpPr/>
          <p:nvPr/>
        </p:nvGrpSpPr>
        <p:grpSpPr>
          <a:xfrm>
            <a:off x="3149075" y="3331477"/>
            <a:ext cx="482600" cy="482600"/>
            <a:chOff x="863600" y="2028928"/>
            <a:chExt cx="482600" cy="482600"/>
          </a:xfrm>
        </p:grpSpPr>
        <p:sp>
          <p:nvSpPr>
            <p:cNvPr id="136" name="椭圆 135"/>
            <p:cNvSpPr/>
            <p:nvPr/>
          </p:nvSpPr>
          <p:spPr>
            <a:xfrm>
              <a:off x="863600" y="2028928"/>
              <a:ext cx="482600" cy="482600"/>
            </a:xfrm>
            <a:prstGeom prst="ellipse">
              <a:avLst/>
            </a:prstGeom>
            <a:noFill/>
            <a:ln>
              <a:solidFill>
                <a:srgbClr val="DF62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7" name="组合 136"/>
            <p:cNvGrpSpPr/>
            <p:nvPr/>
          </p:nvGrpSpPr>
          <p:grpSpPr>
            <a:xfrm>
              <a:off x="957630" y="2107179"/>
              <a:ext cx="294539" cy="326097"/>
              <a:chOff x="990600" y="3289300"/>
              <a:chExt cx="355600" cy="393700"/>
            </a:xfrm>
          </p:grpSpPr>
          <p:cxnSp>
            <p:nvCxnSpPr>
              <p:cNvPr id="138" name="直接连接符 137"/>
              <p:cNvCxnSpPr/>
              <p:nvPr/>
            </p:nvCxnSpPr>
            <p:spPr>
              <a:xfrm>
                <a:off x="1003300" y="3289300"/>
                <a:ext cx="342900" cy="393700"/>
              </a:xfrm>
              <a:prstGeom prst="line">
                <a:avLst/>
              </a:prstGeom>
              <a:ln>
                <a:solidFill>
                  <a:srgbClr val="DF629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 flipV="1">
                <a:off x="990600" y="3289300"/>
                <a:ext cx="355600" cy="393700"/>
              </a:xfrm>
              <a:prstGeom prst="line">
                <a:avLst/>
              </a:prstGeom>
              <a:ln>
                <a:solidFill>
                  <a:srgbClr val="DF629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0" name="组合 139"/>
          <p:cNvGrpSpPr/>
          <p:nvPr/>
        </p:nvGrpSpPr>
        <p:grpSpPr>
          <a:xfrm>
            <a:off x="2044321" y="3297663"/>
            <a:ext cx="482600" cy="482600"/>
            <a:chOff x="863600" y="2028928"/>
            <a:chExt cx="482600" cy="482600"/>
          </a:xfrm>
        </p:grpSpPr>
        <p:sp>
          <p:nvSpPr>
            <p:cNvPr id="141" name="椭圆 140"/>
            <p:cNvSpPr/>
            <p:nvPr/>
          </p:nvSpPr>
          <p:spPr>
            <a:xfrm>
              <a:off x="863600" y="2028928"/>
              <a:ext cx="482600" cy="482600"/>
            </a:xfrm>
            <a:prstGeom prst="ellipse">
              <a:avLst/>
            </a:prstGeom>
            <a:noFill/>
            <a:ln>
              <a:solidFill>
                <a:srgbClr val="DF62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2" name="组合 141"/>
            <p:cNvGrpSpPr/>
            <p:nvPr/>
          </p:nvGrpSpPr>
          <p:grpSpPr>
            <a:xfrm>
              <a:off x="957630" y="2107179"/>
              <a:ext cx="294539" cy="326097"/>
              <a:chOff x="990600" y="3289300"/>
              <a:chExt cx="355600" cy="393700"/>
            </a:xfrm>
          </p:grpSpPr>
          <p:cxnSp>
            <p:nvCxnSpPr>
              <p:cNvPr id="143" name="直接连接符 142"/>
              <p:cNvCxnSpPr/>
              <p:nvPr/>
            </p:nvCxnSpPr>
            <p:spPr>
              <a:xfrm>
                <a:off x="1003300" y="3289300"/>
                <a:ext cx="342900" cy="393700"/>
              </a:xfrm>
              <a:prstGeom prst="line">
                <a:avLst/>
              </a:prstGeom>
              <a:ln>
                <a:solidFill>
                  <a:srgbClr val="DF629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直接连接符 143"/>
              <p:cNvCxnSpPr/>
              <p:nvPr/>
            </p:nvCxnSpPr>
            <p:spPr>
              <a:xfrm flipV="1">
                <a:off x="990600" y="3289300"/>
                <a:ext cx="355600" cy="393700"/>
              </a:xfrm>
              <a:prstGeom prst="line">
                <a:avLst/>
              </a:prstGeom>
              <a:ln>
                <a:solidFill>
                  <a:srgbClr val="DF629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5" name="组合 144"/>
          <p:cNvGrpSpPr/>
          <p:nvPr/>
        </p:nvGrpSpPr>
        <p:grpSpPr>
          <a:xfrm>
            <a:off x="5524077" y="3297663"/>
            <a:ext cx="482600" cy="482600"/>
            <a:chOff x="914400" y="977900"/>
            <a:chExt cx="647700" cy="647700"/>
          </a:xfrm>
        </p:grpSpPr>
        <p:sp>
          <p:nvSpPr>
            <p:cNvPr id="146" name="椭圆 145"/>
            <p:cNvSpPr/>
            <p:nvPr/>
          </p:nvSpPr>
          <p:spPr>
            <a:xfrm>
              <a:off x="914400" y="977900"/>
              <a:ext cx="647700" cy="647700"/>
            </a:xfrm>
            <a:prstGeom prst="ellipse">
              <a:avLst/>
            </a:prstGeom>
            <a:noFill/>
            <a:ln>
              <a:solidFill>
                <a:srgbClr val="07C6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7" name="组合 146"/>
            <p:cNvGrpSpPr/>
            <p:nvPr/>
          </p:nvGrpSpPr>
          <p:grpSpPr>
            <a:xfrm>
              <a:off x="1013883" y="1136650"/>
              <a:ext cx="448733" cy="330200"/>
              <a:chOff x="736600" y="2311400"/>
              <a:chExt cx="673100" cy="495300"/>
            </a:xfrm>
          </p:grpSpPr>
          <p:cxnSp>
            <p:nvCxnSpPr>
              <p:cNvPr id="148" name="直接连接符 147"/>
              <p:cNvCxnSpPr/>
              <p:nvPr/>
            </p:nvCxnSpPr>
            <p:spPr>
              <a:xfrm>
                <a:off x="736600" y="2527300"/>
                <a:ext cx="177800" cy="266700"/>
              </a:xfrm>
              <a:prstGeom prst="line">
                <a:avLst/>
              </a:prstGeom>
              <a:ln>
                <a:solidFill>
                  <a:srgbClr val="07C6C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/>
              <p:nvPr/>
            </p:nvCxnSpPr>
            <p:spPr>
              <a:xfrm flipV="1">
                <a:off x="914400" y="2311400"/>
                <a:ext cx="495300" cy="495300"/>
              </a:xfrm>
              <a:prstGeom prst="line">
                <a:avLst/>
              </a:prstGeom>
              <a:ln>
                <a:solidFill>
                  <a:srgbClr val="07C6C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0" name="组合 149"/>
          <p:cNvGrpSpPr/>
          <p:nvPr/>
        </p:nvGrpSpPr>
        <p:grpSpPr>
          <a:xfrm>
            <a:off x="6628831" y="3309372"/>
            <a:ext cx="482600" cy="482600"/>
            <a:chOff x="914400" y="977900"/>
            <a:chExt cx="647700" cy="647700"/>
          </a:xfrm>
        </p:grpSpPr>
        <p:sp>
          <p:nvSpPr>
            <p:cNvPr id="151" name="椭圆 150"/>
            <p:cNvSpPr/>
            <p:nvPr/>
          </p:nvSpPr>
          <p:spPr>
            <a:xfrm>
              <a:off x="914400" y="977900"/>
              <a:ext cx="647700" cy="647700"/>
            </a:xfrm>
            <a:prstGeom prst="ellipse">
              <a:avLst/>
            </a:prstGeom>
            <a:noFill/>
            <a:ln>
              <a:solidFill>
                <a:srgbClr val="07C6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2" name="组合 151"/>
            <p:cNvGrpSpPr/>
            <p:nvPr/>
          </p:nvGrpSpPr>
          <p:grpSpPr>
            <a:xfrm>
              <a:off x="1013883" y="1136650"/>
              <a:ext cx="448733" cy="330200"/>
              <a:chOff x="736600" y="2311400"/>
              <a:chExt cx="673100" cy="495300"/>
            </a:xfrm>
          </p:grpSpPr>
          <p:cxnSp>
            <p:nvCxnSpPr>
              <p:cNvPr id="153" name="直接连接符 152"/>
              <p:cNvCxnSpPr/>
              <p:nvPr/>
            </p:nvCxnSpPr>
            <p:spPr>
              <a:xfrm>
                <a:off x="736600" y="2527300"/>
                <a:ext cx="177800" cy="266700"/>
              </a:xfrm>
              <a:prstGeom prst="line">
                <a:avLst/>
              </a:prstGeom>
              <a:ln>
                <a:solidFill>
                  <a:srgbClr val="07C6C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/>
              <p:nvPr/>
            </p:nvCxnSpPr>
            <p:spPr>
              <a:xfrm flipV="1">
                <a:off x="914400" y="2311400"/>
                <a:ext cx="495300" cy="495300"/>
              </a:xfrm>
              <a:prstGeom prst="line">
                <a:avLst/>
              </a:prstGeom>
              <a:ln>
                <a:solidFill>
                  <a:srgbClr val="07C6C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5" name="组合 154"/>
          <p:cNvGrpSpPr/>
          <p:nvPr/>
        </p:nvGrpSpPr>
        <p:grpSpPr>
          <a:xfrm>
            <a:off x="7762172" y="3297663"/>
            <a:ext cx="482600" cy="482600"/>
            <a:chOff x="914400" y="977900"/>
            <a:chExt cx="647700" cy="647700"/>
          </a:xfrm>
        </p:grpSpPr>
        <p:sp>
          <p:nvSpPr>
            <p:cNvPr id="156" name="椭圆 155"/>
            <p:cNvSpPr/>
            <p:nvPr/>
          </p:nvSpPr>
          <p:spPr>
            <a:xfrm>
              <a:off x="914400" y="977900"/>
              <a:ext cx="647700" cy="647700"/>
            </a:xfrm>
            <a:prstGeom prst="ellipse">
              <a:avLst/>
            </a:prstGeom>
            <a:noFill/>
            <a:ln>
              <a:solidFill>
                <a:srgbClr val="07C6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7" name="组合 156"/>
            <p:cNvGrpSpPr/>
            <p:nvPr/>
          </p:nvGrpSpPr>
          <p:grpSpPr>
            <a:xfrm>
              <a:off x="1013883" y="1136650"/>
              <a:ext cx="448733" cy="330200"/>
              <a:chOff x="736600" y="2311400"/>
              <a:chExt cx="673100" cy="495300"/>
            </a:xfrm>
          </p:grpSpPr>
          <p:cxnSp>
            <p:nvCxnSpPr>
              <p:cNvPr id="158" name="直接连接符 157"/>
              <p:cNvCxnSpPr/>
              <p:nvPr/>
            </p:nvCxnSpPr>
            <p:spPr>
              <a:xfrm>
                <a:off x="736600" y="2527300"/>
                <a:ext cx="177800" cy="266700"/>
              </a:xfrm>
              <a:prstGeom prst="line">
                <a:avLst/>
              </a:prstGeom>
              <a:ln>
                <a:solidFill>
                  <a:srgbClr val="07C6C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/>
              <p:cNvCxnSpPr/>
              <p:nvPr/>
            </p:nvCxnSpPr>
            <p:spPr>
              <a:xfrm flipV="1">
                <a:off x="914400" y="2311400"/>
                <a:ext cx="495300" cy="495300"/>
              </a:xfrm>
              <a:prstGeom prst="line">
                <a:avLst/>
              </a:prstGeom>
              <a:ln>
                <a:solidFill>
                  <a:srgbClr val="07C6C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1685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93"/>
          <p:cNvSpPr txBox="1"/>
          <p:nvPr/>
        </p:nvSpPr>
        <p:spPr>
          <a:xfrm>
            <a:off x="908957" y="206330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现有产品分析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555" y="731260"/>
            <a:ext cx="2335566" cy="4152118"/>
          </a:xfr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104" y="731260"/>
            <a:ext cx="2343805" cy="416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06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有声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喜马拉雅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FM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，企鹅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FM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，懒人听书，儿童睡前故事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音频在服务器端，收听时下载到客户端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不足：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缺乏新闻的时效性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有声读物，而非有声新闻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能否让声音与新闻客户端结合？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2" name="Picture 4" descr="http://www.qt86.com/cache/1472018392_40505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608" y="2468761"/>
            <a:ext cx="933450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qt86.com/cache/1472018445_69268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274" y="3145109"/>
            <a:ext cx="933450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qt86.com/cache/1472018461_28347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351" y="4002360"/>
            <a:ext cx="933450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19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/>
          <p:cNvSpPr txBox="1"/>
          <p:nvPr/>
        </p:nvSpPr>
        <p:spPr>
          <a:xfrm>
            <a:off x="4828355" y="2162071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  <a:endParaRPr lang="zh-CN" altLang="en-US" sz="24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4828355" y="2560320"/>
            <a:ext cx="2377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63A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Function Introduction </a:t>
            </a:r>
            <a:endParaRPr lang="zh-CN" altLang="en-US" sz="1600" dirty="0">
              <a:solidFill>
                <a:srgbClr val="163A5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980431" y="1940247"/>
            <a:ext cx="1301106" cy="1301106"/>
            <a:chOff x="2683251" y="1980687"/>
            <a:chExt cx="1301106" cy="1301106"/>
          </a:xfrm>
          <a:solidFill>
            <a:schemeClr val="tx2">
              <a:lumMod val="50000"/>
            </a:schemeClr>
          </a:solidFill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8" name="椭圆 87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002623" y="2185262"/>
              <a:ext cx="545342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8" name="直接连接符 37"/>
          <p:cNvCxnSpPr/>
          <p:nvPr/>
        </p:nvCxnSpPr>
        <p:spPr>
          <a:xfrm flipV="1">
            <a:off x="4572000" y="1940247"/>
            <a:ext cx="0" cy="130110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01780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1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21"/>
          <p:cNvSpPr/>
          <p:nvPr/>
        </p:nvSpPr>
        <p:spPr>
          <a:xfrm>
            <a:off x="-8335" y="3286125"/>
            <a:ext cx="9152335" cy="470857"/>
          </a:xfrm>
          <a:prstGeom prst="roundRect">
            <a:avLst>
              <a:gd name="adj" fmla="val 12535"/>
            </a:avLst>
          </a:prstGeom>
          <a:gradFill>
            <a:gsLst>
              <a:gs pos="92000">
                <a:srgbClr val="FAFCFB"/>
              </a:gs>
              <a:gs pos="15000">
                <a:srgbClr val="CDCED0"/>
              </a:gs>
            </a:gsLst>
            <a:lin ang="2700000" scaled="1"/>
          </a:gradFill>
          <a:ln w="22225">
            <a:gradFill>
              <a:gsLst>
                <a:gs pos="36000">
                  <a:srgbClr val="FCFCFC"/>
                </a:gs>
                <a:gs pos="71000">
                  <a:srgbClr val="FAFCFB"/>
                </a:gs>
              </a:gsLst>
              <a:lin ang="30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pPr>
              <a:defRPr/>
            </a:pPr>
            <a:fld id="{92482ACF-13B7-4141-A064-0E383F59048D}" type="slidenum"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17</a:t>
            </a:fld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38"/>
          <p:cNvSpPr>
            <a:spLocks noChangeArrowheads="1"/>
          </p:cNvSpPr>
          <p:nvPr/>
        </p:nvSpPr>
        <p:spPr bwMode="auto">
          <a:xfrm>
            <a:off x="1258528" y="3368279"/>
            <a:ext cx="1446536" cy="330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700" dirty="0">
                <a:solidFill>
                  <a:srgbClr val="163A5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“她”说我听</a:t>
            </a:r>
          </a:p>
        </p:txBody>
      </p:sp>
      <p:sp>
        <p:nvSpPr>
          <p:cNvPr id="17" name="矩形 47"/>
          <p:cNvSpPr>
            <a:spLocks noChangeArrowheads="1"/>
          </p:cNvSpPr>
          <p:nvPr/>
        </p:nvSpPr>
        <p:spPr bwMode="auto">
          <a:xfrm>
            <a:off x="1108472" y="3846910"/>
            <a:ext cx="1746647" cy="909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语音合成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将新闻的文字转换成语音，放松你的双眼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51"/>
          <p:cNvSpPr>
            <a:spLocks noChangeArrowheads="1"/>
          </p:cNvSpPr>
          <p:nvPr/>
        </p:nvSpPr>
        <p:spPr bwMode="auto">
          <a:xfrm>
            <a:off x="3844564" y="3333459"/>
            <a:ext cx="1446536" cy="37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700" dirty="0">
                <a:solidFill>
                  <a:srgbClr val="163A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我说“她”听</a:t>
            </a:r>
            <a:endParaRPr lang="en-US" altLang="zh-CN" sz="1700" dirty="0">
              <a:solidFill>
                <a:srgbClr val="163A5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47"/>
          <p:cNvSpPr>
            <a:spLocks noChangeArrowheads="1"/>
          </p:cNvSpPr>
          <p:nvPr/>
        </p:nvSpPr>
        <p:spPr bwMode="auto">
          <a:xfrm>
            <a:off x="3698082" y="3846910"/>
            <a:ext cx="1966994" cy="909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语音识别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通过命令词识别实现语音操作，解放你的双手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53"/>
          <p:cNvSpPr>
            <a:spLocks noChangeArrowheads="1"/>
          </p:cNvSpPr>
          <p:nvPr/>
        </p:nvSpPr>
        <p:spPr bwMode="auto">
          <a:xfrm>
            <a:off x="6547941" y="3368279"/>
            <a:ext cx="1228527" cy="330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700" dirty="0" smtClean="0">
                <a:solidFill>
                  <a:srgbClr val="163A5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多模式收听</a:t>
            </a:r>
            <a:endParaRPr lang="en-US" altLang="zh-CN" sz="1700" dirty="0">
              <a:solidFill>
                <a:srgbClr val="163A5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21" name="矩形 47"/>
          <p:cNvSpPr>
            <a:spLocks noChangeArrowheads="1"/>
          </p:cNvSpPr>
          <p:nvPr/>
        </p:nvSpPr>
        <p:spPr bwMode="auto">
          <a:xfrm>
            <a:off x="6288882" y="3846910"/>
            <a:ext cx="1771567" cy="909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合成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对话，提升工作生活的效率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654844" y="1609725"/>
            <a:ext cx="2652713" cy="1600200"/>
            <a:chOff x="654844" y="1609725"/>
            <a:chExt cx="2652713" cy="1600200"/>
          </a:xfrm>
        </p:grpSpPr>
        <p:grpSp>
          <p:nvGrpSpPr>
            <p:cNvPr id="9" name="组合 2"/>
            <p:cNvGrpSpPr>
              <a:grpSpLocks/>
            </p:cNvGrpSpPr>
            <p:nvPr/>
          </p:nvGrpSpPr>
          <p:grpSpPr bwMode="auto">
            <a:xfrm>
              <a:off x="654844" y="1609725"/>
              <a:ext cx="2652713" cy="1600200"/>
              <a:chOff x="0" y="0"/>
              <a:chExt cx="3536515" cy="2133600"/>
            </a:xfrm>
          </p:grpSpPr>
          <p:pic>
            <p:nvPicPr>
              <p:cNvPr id="10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3536515" cy="2133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Rectangle 19"/>
              <p:cNvSpPr>
                <a:spLocks noChangeArrowheads="1"/>
              </p:cNvSpPr>
              <p:nvPr/>
            </p:nvSpPr>
            <p:spPr bwMode="auto">
              <a:xfrm>
                <a:off x="524581" y="255892"/>
                <a:ext cx="2450592" cy="1530000"/>
              </a:xfrm>
              <a:prstGeom prst="rect">
                <a:avLst/>
              </a:prstGeom>
              <a:blipFill dpi="0" rotWithShape="1">
                <a:blip r:embed="rId4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8328" y="1801644"/>
              <a:ext cx="1834499" cy="1147500"/>
            </a:xfrm>
            <a:prstGeom prst="rect">
              <a:avLst/>
            </a:prstGeom>
          </p:spPr>
        </p:pic>
      </p:grpSp>
      <p:grpSp>
        <p:nvGrpSpPr>
          <p:cNvPr id="26" name="组合 25"/>
          <p:cNvGrpSpPr/>
          <p:nvPr/>
        </p:nvGrpSpPr>
        <p:grpSpPr>
          <a:xfrm>
            <a:off x="3245644" y="1609725"/>
            <a:ext cx="2652713" cy="1600200"/>
            <a:chOff x="3245644" y="1609725"/>
            <a:chExt cx="2652713" cy="1600200"/>
          </a:xfrm>
        </p:grpSpPr>
        <p:grpSp>
          <p:nvGrpSpPr>
            <p:cNvPr id="6" name="组合 3"/>
            <p:cNvGrpSpPr>
              <a:grpSpLocks/>
            </p:cNvGrpSpPr>
            <p:nvPr/>
          </p:nvGrpSpPr>
          <p:grpSpPr bwMode="auto">
            <a:xfrm>
              <a:off x="3245644" y="1609725"/>
              <a:ext cx="2652713" cy="1600200"/>
              <a:chOff x="0" y="0"/>
              <a:chExt cx="3536515" cy="2133600"/>
            </a:xfrm>
          </p:grpSpPr>
          <p:pic>
            <p:nvPicPr>
              <p:cNvPr id="7" name="Picture 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3536515" cy="2133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" name="Rectangle 18"/>
              <p:cNvSpPr>
                <a:spLocks noChangeArrowheads="1"/>
              </p:cNvSpPr>
              <p:nvPr/>
            </p:nvSpPr>
            <p:spPr bwMode="auto">
              <a:xfrm>
                <a:off x="519687" y="255892"/>
                <a:ext cx="2450592" cy="1530000"/>
              </a:xfrm>
              <a:prstGeom prst="rect">
                <a:avLst/>
              </a:prstGeom>
              <a:blipFill dpi="0" rotWithShape="1">
                <a:blip r:embed="rId6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43370" y="1801644"/>
              <a:ext cx="1830258" cy="1147500"/>
            </a:xfrm>
            <a:prstGeom prst="rect">
              <a:avLst/>
            </a:prstGeom>
          </p:spPr>
        </p:pic>
      </p:grpSp>
      <p:grpSp>
        <p:nvGrpSpPr>
          <p:cNvPr id="27" name="组合 26"/>
          <p:cNvGrpSpPr/>
          <p:nvPr/>
        </p:nvGrpSpPr>
        <p:grpSpPr>
          <a:xfrm>
            <a:off x="5836444" y="1609725"/>
            <a:ext cx="2651522" cy="1600200"/>
            <a:chOff x="5836444" y="1609725"/>
            <a:chExt cx="2651522" cy="1600200"/>
          </a:xfrm>
        </p:grpSpPr>
        <p:grpSp>
          <p:nvGrpSpPr>
            <p:cNvPr id="12" name="组合 4"/>
            <p:cNvGrpSpPr>
              <a:grpSpLocks/>
            </p:cNvGrpSpPr>
            <p:nvPr/>
          </p:nvGrpSpPr>
          <p:grpSpPr bwMode="auto">
            <a:xfrm>
              <a:off x="5836444" y="1609725"/>
              <a:ext cx="2651522" cy="1600200"/>
              <a:chOff x="0" y="0"/>
              <a:chExt cx="3536515" cy="2133600"/>
            </a:xfrm>
          </p:grpSpPr>
          <p:pic>
            <p:nvPicPr>
              <p:cNvPr id="13" name="Picture 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3536515" cy="2133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Rectangle 20"/>
              <p:cNvSpPr>
                <a:spLocks noChangeArrowheads="1"/>
              </p:cNvSpPr>
              <p:nvPr/>
            </p:nvSpPr>
            <p:spPr bwMode="auto">
              <a:xfrm>
                <a:off x="515715" y="255890"/>
                <a:ext cx="2450592" cy="1530000"/>
              </a:xfrm>
              <a:prstGeom prst="rect">
                <a:avLst/>
              </a:prstGeom>
              <a:blipFill dpi="0" rotWithShape="1">
                <a:blip r:embed="rId8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itchFamily="34" charset="0"/>
                  <a:buNone/>
                </a:pPr>
                <a:endParaRPr lang="zh-CN" altLang="zh-CN" sz="24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23104" y="1801644"/>
              <a:ext cx="1837345" cy="11474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342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3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6" grpId="0" bldLvl="0" autoUpdateAnimBg="0"/>
      <p:bldP spid="17" grpId="0" bldLvl="0" autoUpdateAnimBg="0"/>
      <p:bldP spid="18" grpId="0" bldLvl="0" autoUpdateAnimBg="0"/>
      <p:bldP spid="19" grpId="0" bldLvl="0" autoUpdateAnimBg="0"/>
      <p:bldP spid="20" grpId="0" bldLvl="0" autoUpdateAnimBg="0"/>
      <p:bldP spid="21" grpId="0" bldLvl="0" autoUpdateAnimBg="0"/>
      <p:bldP spid="24" grpId="0" animBg="1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966848" y="1061296"/>
            <a:ext cx="3433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“她”说我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听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——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语音合成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68219" y="1559457"/>
            <a:ext cx="4702456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·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特点：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将文字转换成音频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在“看”新闻和“听”新闻之间随意切换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支持多种播放模式，各地方言，男女声等等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pPr>
              <a:lnSpc>
                <a:spcPct val="150000"/>
              </a:lnSpc>
            </a:pP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·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好处：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听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新闻不会导致眼睛酸痛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增加软件的受众，一定程度上取代“收音机”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90975" y="949639"/>
            <a:ext cx="623425" cy="623425"/>
            <a:chOff x="1278794" y="3334906"/>
            <a:chExt cx="914014" cy="914014"/>
          </a:xfrm>
        </p:grpSpPr>
        <p:grpSp>
          <p:nvGrpSpPr>
            <p:cNvPr id="27" name="组合 26"/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8" name="同心圆 2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63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63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1298742" y="3436452"/>
              <a:ext cx="886492" cy="767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>
                  <a:solidFill>
                    <a:srgbClr val="163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000" dirty="0">
                <a:solidFill>
                  <a:srgbClr val="163A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2" name="直接连接符 31"/>
          <p:cNvCxnSpPr/>
          <p:nvPr/>
        </p:nvCxnSpPr>
        <p:spPr>
          <a:xfrm>
            <a:off x="99209" y="55110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230832" y="16918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93"/>
          <p:cNvSpPr txBox="1"/>
          <p:nvPr/>
        </p:nvSpPr>
        <p:spPr>
          <a:xfrm>
            <a:off x="492909" y="13332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0882" y="1028794"/>
            <a:ext cx="1081377" cy="108853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0882" y="2660026"/>
            <a:ext cx="3666667" cy="20190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883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1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4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0" grpId="0"/>
          <p:bldP spid="4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1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4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0" grpId="0"/>
          <p:bldP spid="41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966847" y="1061296"/>
            <a:ext cx="3510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我说“她”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听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——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语音识别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68219" y="1559457"/>
            <a:ext cx="452960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·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特点：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将声音转化成命令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切换新闻等操作不再只能依靠手指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可以单独为用户订制关键词，例如“搜索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xxxx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”，“切换主题”，“下一条”等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pPr marL="628650" lvl="1" indent="-171450">
              <a:buFontTx/>
              <a:buChar char="-"/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·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好处：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加快操作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速度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真正实现了手机不在手上也能获取新闻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90975" y="949639"/>
            <a:ext cx="623425" cy="623425"/>
            <a:chOff x="1278794" y="3334906"/>
            <a:chExt cx="914014" cy="914014"/>
          </a:xfrm>
        </p:grpSpPr>
        <p:grpSp>
          <p:nvGrpSpPr>
            <p:cNvPr id="27" name="组合 26"/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8" name="同心圆 2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63A5A"/>
                  </a:solidFill>
                </a:endParaRPr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63A5A"/>
                  </a:solidFill>
                </a:endParaRPr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1298742" y="3436452"/>
              <a:ext cx="891192" cy="767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>
                  <a:solidFill>
                    <a:srgbClr val="163A5A"/>
                  </a:solidFill>
                  <a:latin typeface="方正韵动中黑简体" panose="02000000000000000000" pitchFamily="2" charset="-122"/>
                  <a:ea typeface="方正韵动中黑简体" panose="02000000000000000000" pitchFamily="2" charset="-122"/>
                </a:rPr>
                <a:t>02</a:t>
              </a:r>
              <a:endParaRPr lang="zh-CN" altLang="en-US" sz="2000" dirty="0">
                <a:solidFill>
                  <a:srgbClr val="163A5A"/>
                </a:solidFill>
                <a:latin typeface="方正韵动中黑简体" panose="02000000000000000000" pitchFamily="2" charset="-122"/>
                <a:ea typeface="方正韵动中黑简体" panose="02000000000000000000" pitchFamily="2" charset="-122"/>
              </a:endParaRPr>
            </a:p>
          </p:txBody>
        </p:sp>
      </p:grpSp>
      <p:cxnSp>
        <p:nvCxnSpPr>
          <p:cNvPr id="32" name="直接连接符 31"/>
          <p:cNvCxnSpPr/>
          <p:nvPr/>
        </p:nvCxnSpPr>
        <p:spPr>
          <a:xfrm>
            <a:off x="99209" y="55110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230832" y="16918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4" name="TextBox 93"/>
          <p:cNvSpPr txBox="1"/>
          <p:nvPr/>
        </p:nvSpPr>
        <p:spPr>
          <a:xfrm>
            <a:off x="492909" y="13332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2958206" y="235367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0842" y="2462873"/>
            <a:ext cx="3233211" cy="23754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0842" y="947044"/>
            <a:ext cx="1079654" cy="11198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1035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1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4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0" grpId="0"/>
          <p:bldP spid="4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1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4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0" grpId="0"/>
          <p:bldP spid="41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1566493" y="1263661"/>
            <a:ext cx="735006" cy="24128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www.1ppt.com/moban/  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素材：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背景：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www.1ppt.com/beijing/   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图表：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www.1ppt.com/xiazai/     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www.1ppt.com/ziliao/      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www.1ppt.com/fanwen/     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www.1ppt.com/shiti/        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www.1ppt.com/jiaoan/       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www.1ppt.cn                     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语文课件：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www.1ppt.com/kejian/yuwen/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数学课件：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www.1ppt.com/kejian/shuxue/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英语课件：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www.1ppt.com/kejian/yingyu/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美术课件：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www.1ppt.com/kejian/meishu/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科学课件：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www.1ppt.com/kejian/kexue/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物理课件：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www.1ppt.com/kejian/wuli/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化学课件：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www.1ppt.com/kejian/huaxue/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生物课件：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www.1ppt.com/kejian/shengwu/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地理课件：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www.1ppt.com/kejian/dili/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历史课件：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www.1ppt.com/kejian/lishi/        </a:t>
            </a:r>
          </a:p>
        </p:txBody>
      </p:sp>
      <p:sp>
        <p:nvSpPr>
          <p:cNvPr id="31" name="椭圆 30"/>
          <p:cNvSpPr/>
          <p:nvPr/>
        </p:nvSpPr>
        <p:spPr>
          <a:xfrm>
            <a:off x="4575050" y="3747640"/>
            <a:ext cx="500908" cy="500908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5717380" y="3971951"/>
            <a:ext cx="274777" cy="274777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2552263" y="3972310"/>
            <a:ext cx="274777" cy="274777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2255929" y="4090649"/>
            <a:ext cx="137389" cy="137389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6175518" y="3976970"/>
            <a:ext cx="274777" cy="274777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3062244" y="3969465"/>
            <a:ext cx="137389" cy="137389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6553278" y="4100872"/>
            <a:ext cx="137389" cy="137389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3850333" y="4004076"/>
            <a:ext cx="250454" cy="250454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726981" y="3970669"/>
            <a:ext cx="274777" cy="274777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4151556" y="3978724"/>
            <a:ext cx="274777" cy="274777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7359742" y="4027860"/>
            <a:ext cx="137389" cy="137389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5900741" y="3788166"/>
            <a:ext cx="274777" cy="274777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2070359" y="4101156"/>
            <a:ext cx="137389" cy="137389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4506355" y="3824263"/>
            <a:ext cx="137389" cy="137389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3206031" y="3916110"/>
            <a:ext cx="322151" cy="322151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5075958" y="3968847"/>
            <a:ext cx="274777" cy="274777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206867" y="3972180"/>
            <a:ext cx="274777" cy="274777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21657" y="4103412"/>
            <a:ext cx="137389" cy="137389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2772349" y="3788909"/>
            <a:ext cx="274777" cy="274777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690644" y="4025243"/>
            <a:ext cx="137389" cy="137389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6193490" y="3831458"/>
            <a:ext cx="137389" cy="137389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7730460" y="3962886"/>
            <a:ext cx="274777" cy="274777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0" name="组合 59"/>
          <p:cNvGrpSpPr/>
          <p:nvPr/>
        </p:nvGrpSpPr>
        <p:grpSpPr>
          <a:xfrm>
            <a:off x="1264428" y="1152525"/>
            <a:ext cx="6847285" cy="2795588"/>
            <a:chOff x="1264428" y="1152525"/>
            <a:chExt cx="6847285" cy="2795588"/>
          </a:xfrm>
        </p:grpSpPr>
        <p:sp>
          <p:nvSpPr>
            <p:cNvPr id="8" name="圆角矩形 7"/>
            <p:cNvSpPr/>
            <p:nvPr/>
          </p:nvSpPr>
          <p:spPr bwMode="auto">
            <a:xfrm>
              <a:off x="1264428" y="1152525"/>
              <a:ext cx="6847285" cy="2795588"/>
            </a:xfrm>
            <a:prstGeom prst="roundRect">
              <a:avLst>
                <a:gd name="adj" fmla="val 996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圆角矩形 8"/>
            <p:cNvSpPr/>
            <p:nvPr/>
          </p:nvSpPr>
          <p:spPr bwMode="auto">
            <a:xfrm>
              <a:off x="1473978" y="1362076"/>
              <a:ext cx="6428185" cy="2306241"/>
            </a:xfrm>
            <a:prstGeom prst="roundRect">
              <a:avLst>
                <a:gd name="adj" fmla="val 11474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0" name="TextBox 28"/>
          <p:cNvSpPr txBox="1"/>
          <p:nvPr/>
        </p:nvSpPr>
        <p:spPr bwMode="auto">
          <a:xfrm>
            <a:off x="1556639" y="2275797"/>
            <a:ext cx="1677591" cy="56169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kern="0" dirty="0" smtClean="0">
                <a:ln w="18415" cmpd="sng">
                  <a:noFill/>
                  <a:prstDash val="solid"/>
                </a:ln>
                <a:solidFill>
                  <a:srgbClr val="163A5A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前言</a:t>
            </a:r>
            <a:endParaRPr lang="zh-CN" altLang="en-US" sz="3600" b="1" kern="0" dirty="0">
              <a:ln w="18415" cmpd="sng">
                <a:noFill/>
                <a:prstDash val="solid"/>
              </a:ln>
              <a:solidFill>
                <a:srgbClr val="163A5A"/>
              </a:solidFill>
              <a:latin typeface="方正大黑简体" panose="02010601030101010101" pitchFamily="2" charset="-122"/>
              <a:ea typeface="方正大黑简体" panose="02010601030101010101" pitchFamily="2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08957" y="206330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前言</a:t>
            </a:r>
            <a:endParaRPr lang="zh-CN" altLang="en-US" sz="20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82939" y="1581672"/>
            <a:ext cx="45402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目前应用市场上主流的新闻客户端大多以文字新闻为主，用户在使用时需要一直盯着屏幕，而语音技术的引入则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新闻从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声音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的过渡提供了可能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25205" y="981075"/>
            <a:ext cx="1565482" cy="209550"/>
          </a:xfrm>
          <a:custGeom>
            <a:avLst/>
            <a:gdLst>
              <a:gd name="connsiteX0" fmla="*/ 0 w 1565482"/>
              <a:gd name="connsiteY0" fmla="*/ 0 h 247650"/>
              <a:gd name="connsiteX1" fmla="*/ 1565482 w 1565482"/>
              <a:gd name="connsiteY1" fmla="*/ 0 h 247650"/>
              <a:gd name="connsiteX2" fmla="*/ 1565482 w 1565482"/>
              <a:gd name="connsiteY2" fmla="*/ 247650 h 247650"/>
              <a:gd name="connsiteX3" fmla="*/ 0 w 1565482"/>
              <a:gd name="connsiteY3" fmla="*/ 247650 h 247650"/>
              <a:gd name="connsiteX4" fmla="*/ 0 w 1565482"/>
              <a:gd name="connsiteY4" fmla="*/ 0 h 247650"/>
              <a:gd name="connsiteX0" fmla="*/ 0 w 1565482"/>
              <a:gd name="connsiteY0" fmla="*/ 0 h 247650"/>
              <a:gd name="connsiteX1" fmla="*/ 1298782 w 1565482"/>
              <a:gd name="connsiteY1" fmla="*/ 0 h 247650"/>
              <a:gd name="connsiteX2" fmla="*/ 1565482 w 1565482"/>
              <a:gd name="connsiteY2" fmla="*/ 247650 h 247650"/>
              <a:gd name="connsiteX3" fmla="*/ 0 w 1565482"/>
              <a:gd name="connsiteY3" fmla="*/ 247650 h 247650"/>
              <a:gd name="connsiteX4" fmla="*/ 0 w 1565482"/>
              <a:gd name="connsiteY4" fmla="*/ 0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5482" h="247650">
                <a:moveTo>
                  <a:pt x="0" y="0"/>
                </a:moveTo>
                <a:lnTo>
                  <a:pt x="1298782" y="0"/>
                </a:lnTo>
                <a:lnTo>
                  <a:pt x="1565482" y="247650"/>
                </a:lnTo>
                <a:lnTo>
                  <a:pt x="0" y="24765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248617" y="990600"/>
            <a:ext cx="1370758" cy="1028700"/>
          </a:xfrm>
          <a:custGeom>
            <a:avLst/>
            <a:gdLst>
              <a:gd name="connsiteX0" fmla="*/ 0 w 1323133"/>
              <a:gd name="connsiteY0" fmla="*/ 0 h 1198669"/>
              <a:gd name="connsiteX1" fmla="*/ 1323133 w 1323133"/>
              <a:gd name="connsiteY1" fmla="*/ 0 h 1198669"/>
              <a:gd name="connsiteX2" fmla="*/ 1323133 w 1323133"/>
              <a:gd name="connsiteY2" fmla="*/ 1198669 h 1198669"/>
              <a:gd name="connsiteX3" fmla="*/ 0 w 1323133"/>
              <a:gd name="connsiteY3" fmla="*/ 1198669 h 1198669"/>
              <a:gd name="connsiteX4" fmla="*/ 0 w 1323133"/>
              <a:gd name="connsiteY4" fmla="*/ 0 h 1198669"/>
              <a:gd name="connsiteX0" fmla="*/ 0 w 1323133"/>
              <a:gd name="connsiteY0" fmla="*/ 0 h 1198669"/>
              <a:gd name="connsiteX1" fmla="*/ 1323133 w 1323133"/>
              <a:gd name="connsiteY1" fmla="*/ 0 h 1198669"/>
              <a:gd name="connsiteX2" fmla="*/ 1085008 w 1323133"/>
              <a:gd name="connsiteY2" fmla="*/ 817669 h 1198669"/>
              <a:gd name="connsiteX3" fmla="*/ 0 w 1323133"/>
              <a:gd name="connsiteY3" fmla="*/ 1198669 h 1198669"/>
              <a:gd name="connsiteX4" fmla="*/ 0 w 1323133"/>
              <a:gd name="connsiteY4" fmla="*/ 0 h 1198669"/>
              <a:gd name="connsiteX0" fmla="*/ 47625 w 1370758"/>
              <a:gd name="connsiteY0" fmla="*/ 0 h 827194"/>
              <a:gd name="connsiteX1" fmla="*/ 1370758 w 1370758"/>
              <a:gd name="connsiteY1" fmla="*/ 0 h 827194"/>
              <a:gd name="connsiteX2" fmla="*/ 1132633 w 1370758"/>
              <a:gd name="connsiteY2" fmla="*/ 817669 h 827194"/>
              <a:gd name="connsiteX3" fmla="*/ 0 w 1370758"/>
              <a:gd name="connsiteY3" fmla="*/ 827194 h 827194"/>
              <a:gd name="connsiteX4" fmla="*/ 47625 w 1370758"/>
              <a:gd name="connsiteY4" fmla="*/ 0 h 827194"/>
              <a:gd name="connsiteX0" fmla="*/ 47625 w 1370758"/>
              <a:gd name="connsiteY0" fmla="*/ 0 h 836719"/>
              <a:gd name="connsiteX1" fmla="*/ 1370758 w 1370758"/>
              <a:gd name="connsiteY1" fmla="*/ 0 h 836719"/>
              <a:gd name="connsiteX2" fmla="*/ 875458 w 1370758"/>
              <a:gd name="connsiteY2" fmla="*/ 836719 h 836719"/>
              <a:gd name="connsiteX3" fmla="*/ 0 w 1370758"/>
              <a:gd name="connsiteY3" fmla="*/ 827194 h 836719"/>
              <a:gd name="connsiteX4" fmla="*/ 47625 w 1370758"/>
              <a:gd name="connsiteY4" fmla="*/ 0 h 836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0758" h="836719">
                <a:moveTo>
                  <a:pt x="47625" y="0"/>
                </a:moveTo>
                <a:lnTo>
                  <a:pt x="1370758" y="0"/>
                </a:lnTo>
                <a:lnTo>
                  <a:pt x="875458" y="836719"/>
                </a:lnTo>
                <a:lnTo>
                  <a:pt x="0" y="827194"/>
                </a:lnTo>
                <a:lnTo>
                  <a:pt x="47625" y="0"/>
                </a:lnTo>
                <a:close/>
              </a:path>
            </a:pathLst>
          </a:custGeom>
          <a:solidFill>
            <a:srgbClr val="163A5A"/>
          </a:solidFill>
          <a:ln>
            <a:noFill/>
          </a:ln>
          <a:effectLst>
            <a:outerShdw blurRad="63500" dist="63500" sx="102000" sy="102000" algn="ctr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752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10" grpId="0"/>
      <p:bldP spid="13" grpId="0" animBg="1"/>
      <p:bldP spid="14" grpId="0"/>
      <p:bldP spid="17" grpId="0"/>
      <p:bldP spid="2" grpId="0" animBg="1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966848" y="1061296"/>
            <a:ext cx="324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多模式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收听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——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语音交互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90975" y="949639"/>
            <a:ext cx="623425" cy="623425"/>
            <a:chOff x="1278794" y="3334906"/>
            <a:chExt cx="914014" cy="914014"/>
          </a:xfrm>
        </p:grpSpPr>
        <p:grpSp>
          <p:nvGrpSpPr>
            <p:cNvPr id="27" name="组合 26"/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8" name="同心圆 2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63A5A"/>
                  </a:solidFill>
                </a:endParaRPr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63A5A"/>
                  </a:solidFill>
                </a:endParaRPr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1298742" y="3436452"/>
              <a:ext cx="891192" cy="767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>
                  <a:solidFill>
                    <a:srgbClr val="163A5A"/>
                  </a:solidFill>
                  <a:latin typeface="方正韵动中黑简体" panose="02000000000000000000" pitchFamily="2" charset="-122"/>
                  <a:ea typeface="方正韵动中黑简体" panose="02000000000000000000" pitchFamily="2" charset="-122"/>
                </a:rPr>
                <a:t>03</a:t>
              </a:r>
              <a:endParaRPr lang="zh-CN" altLang="en-US" sz="2000" dirty="0">
                <a:solidFill>
                  <a:srgbClr val="163A5A"/>
                </a:solidFill>
                <a:latin typeface="方正韵动中黑简体" panose="02000000000000000000" pitchFamily="2" charset="-122"/>
                <a:ea typeface="方正韵动中黑简体" panose="02000000000000000000" pitchFamily="2" charset="-122"/>
              </a:endParaRPr>
            </a:p>
          </p:txBody>
        </p:sp>
      </p:grpSp>
      <p:cxnSp>
        <p:nvCxnSpPr>
          <p:cNvPr id="32" name="直接连接符 31"/>
          <p:cNvCxnSpPr/>
          <p:nvPr/>
        </p:nvCxnSpPr>
        <p:spPr>
          <a:xfrm>
            <a:off x="99209" y="55110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230832" y="16918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4" name="TextBox 93"/>
          <p:cNvSpPr txBox="1"/>
          <p:nvPr/>
        </p:nvSpPr>
        <p:spPr>
          <a:xfrm>
            <a:off x="492909" y="13332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799831"/>
              </p:ext>
            </p:extLst>
          </p:nvPr>
        </p:nvGraphicFramePr>
        <p:xfrm>
          <a:off x="764999" y="1590596"/>
          <a:ext cx="7447696" cy="34886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1924">
                  <a:extLst>
                    <a:ext uri="{9D8B030D-6E8A-4147-A177-3AD203B41FA5}">
                      <a16:colId xmlns:a16="http://schemas.microsoft.com/office/drawing/2014/main" val="2046674452"/>
                    </a:ext>
                  </a:extLst>
                </a:gridCol>
                <a:gridCol w="1861924">
                  <a:extLst>
                    <a:ext uri="{9D8B030D-6E8A-4147-A177-3AD203B41FA5}">
                      <a16:colId xmlns:a16="http://schemas.microsoft.com/office/drawing/2014/main" val="2905731081"/>
                    </a:ext>
                  </a:extLst>
                </a:gridCol>
                <a:gridCol w="1861924">
                  <a:extLst>
                    <a:ext uri="{9D8B030D-6E8A-4147-A177-3AD203B41FA5}">
                      <a16:colId xmlns:a16="http://schemas.microsoft.com/office/drawing/2014/main" val="1280864803"/>
                    </a:ext>
                  </a:extLst>
                </a:gridCol>
                <a:gridCol w="1861924">
                  <a:extLst>
                    <a:ext uri="{9D8B030D-6E8A-4147-A177-3AD203B41FA5}">
                      <a16:colId xmlns:a16="http://schemas.microsoft.com/office/drawing/2014/main" val="1522149639"/>
                    </a:ext>
                  </a:extLst>
                </a:gridCol>
              </a:tblGrid>
              <a:tr h="41177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语音模式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标题模式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全文模式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简讯模式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20443"/>
                  </a:ext>
                </a:extLst>
              </a:tr>
              <a:tr h="710726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播放内容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只有新闻标题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新闻全文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新闻简要信息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646416"/>
                  </a:ext>
                </a:extLst>
              </a:tr>
              <a:tr h="710726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特点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快速，高效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全面，详实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前两者的平衡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009791"/>
                  </a:ext>
                </a:extLst>
              </a:tr>
              <a:tr h="1015322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推荐场合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公交、地铁等节奏快的场景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想要深入阅读的场景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散步，运动的场景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758111"/>
                  </a:ext>
                </a:extLst>
              </a:tr>
              <a:tr h="41177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联系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放松双眼，解放双手，多种模式切换，帮助你提高阅读效率。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364370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62161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1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1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0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966847" y="1061296"/>
            <a:ext cx="4773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多模式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收听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——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语音交互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68219" y="1461406"/>
            <a:ext cx="522743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·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为什么要有多种播放模式？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模拟日常看新闻的实际活动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感兴趣的新闻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=&gt;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细读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不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感兴趣的新闻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=&gt;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看完标题一带而过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忙碌的时候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=&gt;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看个大概即可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轻松的时候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=&gt;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有选择的精读和泛读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90975" y="949639"/>
            <a:ext cx="623425" cy="623425"/>
            <a:chOff x="1278794" y="3334906"/>
            <a:chExt cx="914014" cy="914014"/>
          </a:xfrm>
        </p:grpSpPr>
        <p:grpSp>
          <p:nvGrpSpPr>
            <p:cNvPr id="27" name="组合 26"/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8" name="同心圆 2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63A5A"/>
                  </a:solidFill>
                </a:endParaRPr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63A5A"/>
                  </a:solidFill>
                </a:endParaRPr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1298742" y="3436452"/>
              <a:ext cx="891192" cy="767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>
                  <a:solidFill>
                    <a:srgbClr val="163A5A"/>
                  </a:solidFill>
                  <a:latin typeface="方正韵动中黑简体" panose="02000000000000000000" pitchFamily="2" charset="-122"/>
                  <a:ea typeface="方正韵动中黑简体" panose="02000000000000000000" pitchFamily="2" charset="-122"/>
                </a:rPr>
                <a:t>03</a:t>
              </a:r>
              <a:endParaRPr lang="zh-CN" altLang="en-US" sz="2000" dirty="0">
                <a:solidFill>
                  <a:srgbClr val="163A5A"/>
                </a:solidFill>
                <a:latin typeface="方正韵动中黑简体" panose="02000000000000000000" pitchFamily="2" charset="-122"/>
                <a:ea typeface="方正韵动中黑简体" panose="02000000000000000000" pitchFamily="2" charset="-122"/>
              </a:endParaRPr>
            </a:p>
          </p:txBody>
        </p:sp>
      </p:grpSp>
      <p:cxnSp>
        <p:nvCxnSpPr>
          <p:cNvPr id="32" name="直接连接符 31"/>
          <p:cNvCxnSpPr/>
          <p:nvPr/>
        </p:nvCxnSpPr>
        <p:spPr>
          <a:xfrm>
            <a:off x="99209" y="55110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230832" y="16918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4" name="TextBox 93"/>
          <p:cNvSpPr txBox="1"/>
          <p:nvPr/>
        </p:nvSpPr>
        <p:spPr>
          <a:xfrm>
            <a:off x="492909" y="13332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018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1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4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0" grpId="0"/>
          <p:bldP spid="4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1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4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0" grpId="0"/>
          <p:bldP spid="41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966848" y="1061296"/>
            <a:ext cx="2904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快速浏览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——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语音交互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68219" y="1461406"/>
            <a:ext cx="5227435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·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特点：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满足多样的用户需求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标题模式或简讯模式下，用户听到感兴趣的内容时可以立刻进入全文模式（通过触摸屏幕，语音，可穿戴设备来发送指令）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pPr>
              <a:lnSpc>
                <a:spcPct val="20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·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好处：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-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用户在长时间不能操作手机的情况下，仍然可以获取大量新闻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90975" y="949639"/>
            <a:ext cx="623425" cy="623425"/>
            <a:chOff x="1278794" y="3334906"/>
            <a:chExt cx="914014" cy="914014"/>
          </a:xfrm>
        </p:grpSpPr>
        <p:grpSp>
          <p:nvGrpSpPr>
            <p:cNvPr id="27" name="组合 26"/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8" name="同心圆 2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63A5A"/>
                  </a:solidFill>
                </a:endParaRPr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63A5A"/>
                  </a:solidFill>
                </a:endParaRPr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1298742" y="3436452"/>
              <a:ext cx="891192" cy="767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>
                  <a:solidFill>
                    <a:srgbClr val="163A5A"/>
                  </a:solidFill>
                  <a:latin typeface="方正韵动中黑简体" panose="02000000000000000000" pitchFamily="2" charset="-122"/>
                  <a:ea typeface="方正韵动中黑简体" panose="02000000000000000000" pitchFamily="2" charset="-122"/>
                </a:rPr>
                <a:t>03</a:t>
              </a:r>
              <a:endParaRPr lang="zh-CN" altLang="en-US" sz="2000" dirty="0">
                <a:solidFill>
                  <a:srgbClr val="163A5A"/>
                </a:solidFill>
                <a:latin typeface="方正韵动中黑简体" panose="02000000000000000000" pitchFamily="2" charset="-122"/>
                <a:ea typeface="方正韵动中黑简体" panose="02000000000000000000" pitchFamily="2" charset="-122"/>
              </a:endParaRPr>
            </a:p>
          </p:txBody>
        </p:sp>
      </p:grpSp>
      <p:cxnSp>
        <p:nvCxnSpPr>
          <p:cNvPr id="32" name="直接连接符 31"/>
          <p:cNvCxnSpPr/>
          <p:nvPr/>
        </p:nvCxnSpPr>
        <p:spPr>
          <a:xfrm>
            <a:off x="99209" y="55110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230832" y="16918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4" name="TextBox 93"/>
          <p:cNvSpPr txBox="1"/>
          <p:nvPr/>
        </p:nvSpPr>
        <p:spPr>
          <a:xfrm>
            <a:off x="492909" y="13332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262" y="1018901"/>
            <a:ext cx="2346685" cy="19113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9261" y="3070248"/>
            <a:ext cx="2346685" cy="19964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2624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1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4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0" grpId="0"/>
          <p:bldP spid="4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1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4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0" grpId="0"/>
          <p:bldP spid="41" grpId="0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1566493" y="1263661"/>
            <a:ext cx="735006" cy="24128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www.1ppt.com/moban/  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素材：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背景：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www.1ppt.com/beijing/   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图表：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www.1ppt.com/xiazai/     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www.1ppt.com/ziliao/      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www.1ppt.com/fanwen/     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www.1ppt.com/shiti/        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www.1ppt.com/jiaoan/       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www.1ppt.cn                     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语文课件：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www.1ppt.com/kejian/yuwen/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数学课件：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www.1ppt.com/kejian/shuxue/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英语课件：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www.1ppt.com/kejian/yingyu/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美术课件：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www.1ppt.com/kejian/meishu/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科学课件：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www.1ppt.com/kejian/kexue/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物理课件：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www.1ppt.com/kejian/wuli/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化学课件：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www.1ppt.com/kejian/huaxue/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生物课件：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www.1ppt.com/kejian/shengwu/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地理课件：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www.1ppt.com/kejian/dili/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历史课件：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www.1ppt.com/kejian/lishi/        </a:t>
            </a:r>
          </a:p>
        </p:txBody>
      </p:sp>
      <p:sp>
        <p:nvSpPr>
          <p:cNvPr id="31" name="椭圆 30"/>
          <p:cNvSpPr/>
          <p:nvPr/>
        </p:nvSpPr>
        <p:spPr>
          <a:xfrm>
            <a:off x="4575050" y="3747640"/>
            <a:ext cx="500908" cy="500908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5717380" y="3971951"/>
            <a:ext cx="274777" cy="274777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2552263" y="3972310"/>
            <a:ext cx="274777" cy="274777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2255929" y="4090649"/>
            <a:ext cx="137389" cy="137389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6175518" y="3976970"/>
            <a:ext cx="274777" cy="274777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3062244" y="3969465"/>
            <a:ext cx="137389" cy="137389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6553278" y="4100872"/>
            <a:ext cx="137389" cy="137389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3850333" y="4004076"/>
            <a:ext cx="250454" cy="250454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726981" y="3970669"/>
            <a:ext cx="274777" cy="274777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4151556" y="3978724"/>
            <a:ext cx="274777" cy="274777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7359742" y="4027860"/>
            <a:ext cx="137389" cy="137389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5900741" y="3788166"/>
            <a:ext cx="274777" cy="274777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2070359" y="4101156"/>
            <a:ext cx="137389" cy="137389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4506355" y="3824263"/>
            <a:ext cx="137389" cy="137389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3206031" y="3916110"/>
            <a:ext cx="322151" cy="322151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5075958" y="3968847"/>
            <a:ext cx="274777" cy="274777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206867" y="3972180"/>
            <a:ext cx="274777" cy="274777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21657" y="4103412"/>
            <a:ext cx="137389" cy="137389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2772349" y="3788909"/>
            <a:ext cx="274777" cy="274777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690644" y="4025243"/>
            <a:ext cx="137389" cy="137389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6193490" y="3831458"/>
            <a:ext cx="137389" cy="137389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7730460" y="3962886"/>
            <a:ext cx="274777" cy="274777"/>
          </a:xfrm>
          <a:prstGeom prst="ellipse">
            <a:avLst/>
          </a:prstGeom>
          <a:solidFill>
            <a:srgbClr val="163A5A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0" name="组合 59"/>
          <p:cNvGrpSpPr/>
          <p:nvPr/>
        </p:nvGrpSpPr>
        <p:grpSpPr>
          <a:xfrm>
            <a:off x="1264428" y="1152525"/>
            <a:ext cx="6847285" cy="2795588"/>
            <a:chOff x="1264428" y="1152525"/>
            <a:chExt cx="6847285" cy="2795588"/>
          </a:xfrm>
        </p:grpSpPr>
        <p:sp>
          <p:nvSpPr>
            <p:cNvPr id="8" name="圆角矩形 7"/>
            <p:cNvSpPr/>
            <p:nvPr/>
          </p:nvSpPr>
          <p:spPr bwMode="auto">
            <a:xfrm>
              <a:off x="1264428" y="1152525"/>
              <a:ext cx="6847285" cy="2795588"/>
            </a:xfrm>
            <a:prstGeom prst="roundRect">
              <a:avLst>
                <a:gd name="adj" fmla="val 996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圆角矩形 8"/>
            <p:cNvSpPr/>
            <p:nvPr/>
          </p:nvSpPr>
          <p:spPr bwMode="auto">
            <a:xfrm>
              <a:off x="1473978" y="1362076"/>
              <a:ext cx="6428185" cy="2306241"/>
            </a:xfrm>
            <a:prstGeom prst="roundRect">
              <a:avLst>
                <a:gd name="adj" fmla="val 11474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0" name="TextBox 28"/>
          <p:cNvSpPr txBox="1"/>
          <p:nvPr/>
        </p:nvSpPr>
        <p:spPr bwMode="auto">
          <a:xfrm>
            <a:off x="1556639" y="2275797"/>
            <a:ext cx="1677591" cy="56169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kern="0" dirty="0" smtClean="0">
                <a:ln w="18415" cmpd="sng">
                  <a:noFill/>
                  <a:prstDash val="solid"/>
                </a:ln>
                <a:solidFill>
                  <a:srgbClr val="163A5A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思考</a:t>
            </a:r>
            <a:endParaRPr lang="zh-CN" altLang="en-US" sz="3600" b="1" kern="0" dirty="0">
              <a:ln w="18415" cmpd="sng">
                <a:noFill/>
                <a:prstDash val="solid"/>
              </a:ln>
              <a:solidFill>
                <a:srgbClr val="163A5A"/>
              </a:solidFill>
              <a:latin typeface="方正大黑简体" panose="02010601030101010101" pitchFamily="2" charset="-122"/>
              <a:ea typeface="方正大黑简体" panose="02010601030101010101" pitchFamily="2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08957" y="206330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endParaRPr lang="zh-CN" altLang="en-US" sz="20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82939" y="1581672"/>
            <a:ext cx="454022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之前的想法全都是基于客户端来实现，如果可以在服务器端再加以改进，还能有哪些想法？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25205" y="981075"/>
            <a:ext cx="1565482" cy="209550"/>
          </a:xfrm>
          <a:custGeom>
            <a:avLst/>
            <a:gdLst>
              <a:gd name="connsiteX0" fmla="*/ 0 w 1565482"/>
              <a:gd name="connsiteY0" fmla="*/ 0 h 247650"/>
              <a:gd name="connsiteX1" fmla="*/ 1565482 w 1565482"/>
              <a:gd name="connsiteY1" fmla="*/ 0 h 247650"/>
              <a:gd name="connsiteX2" fmla="*/ 1565482 w 1565482"/>
              <a:gd name="connsiteY2" fmla="*/ 247650 h 247650"/>
              <a:gd name="connsiteX3" fmla="*/ 0 w 1565482"/>
              <a:gd name="connsiteY3" fmla="*/ 247650 h 247650"/>
              <a:gd name="connsiteX4" fmla="*/ 0 w 1565482"/>
              <a:gd name="connsiteY4" fmla="*/ 0 h 247650"/>
              <a:gd name="connsiteX0" fmla="*/ 0 w 1565482"/>
              <a:gd name="connsiteY0" fmla="*/ 0 h 247650"/>
              <a:gd name="connsiteX1" fmla="*/ 1298782 w 1565482"/>
              <a:gd name="connsiteY1" fmla="*/ 0 h 247650"/>
              <a:gd name="connsiteX2" fmla="*/ 1565482 w 1565482"/>
              <a:gd name="connsiteY2" fmla="*/ 247650 h 247650"/>
              <a:gd name="connsiteX3" fmla="*/ 0 w 1565482"/>
              <a:gd name="connsiteY3" fmla="*/ 247650 h 247650"/>
              <a:gd name="connsiteX4" fmla="*/ 0 w 1565482"/>
              <a:gd name="connsiteY4" fmla="*/ 0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5482" h="247650">
                <a:moveTo>
                  <a:pt x="0" y="0"/>
                </a:moveTo>
                <a:lnTo>
                  <a:pt x="1298782" y="0"/>
                </a:lnTo>
                <a:lnTo>
                  <a:pt x="1565482" y="247650"/>
                </a:lnTo>
                <a:lnTo>
                  <a:pt x="0" y="24765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248617" y="990600"/>
            <a:ext cx="1370758" cy="1028700"/>
          </a:xfrm>
          <a:custGeom>
            <a:avLst/>
            <a:gdLst>
              <a:gd name="connsiteX0" fmla="*/ 0 w 1323133"/>
              <a:gd name="connsiteY0" fmla="*/ 0 h 1198669"/>
              <a:gd name="connsiteX1" fmla="*/ 1323133 w 1323133"/>
              <a:gd name="connsiteY1" fmla="*/ 0 h 1198669"/>
              <a:gd name="connsiteX2" fmla="*/ 1323133 w 1323133"/>
              <a:gd name="connsiteY2" fmla="*/ 1198669 h 1198669"/>
              <a:gd name="connsiteX3" fmla="*/ 0 w 1323133"/>
              <a:gd name="connsiteY3" fmla="*/ 1198669 h 1198669"/>
              <a:gd name="connsiteX4" fmla="*/ 0 w 1323133"/>
              <a:gd name="connsiteY4" fmla="*/ 0 h 1198669"/>
              <a:gd name="connsiteX0" fmla="*/ 0 w 1323133"/>
              <a:gd name="connsiteY0" fmla="*/ 0 h 1198669"/>
              <a:gd name="connsiteX1" fmla="*/ 1323133 w 1323133"/>
              <a:gd name="connsiteY1" fmla="*/ 0 h 1198669"/>
              <a:gd name="connsiteX2" fmla="*/ 1085008 w 1323133"/>
              <a:gd name="connsiteY2" fmla="*/ 817669 h 1198669"/>
              <a:gd name="connsiteX3" fmla="*/ 0 w 1323133"/>
              <a:gd name="connsiteY3" fmla="*/ 1198669 h 1198669"/>
              <a:gd name="connsiteX4" fmla="*/ 0 w 1323133"/>
              <a:gd name="connsiteY4" fmla="*/ 0 h 1198669"/>
              <a:gd name="connsiteX0" fmla="*/ 47625 w 1370758"/>
              <a:gd name="connsiteY0" fmla="*/ 0 h 827194"/>
              <a:gd name="connsiteX1" fmla="*/ 1370758 w 1370758"/>
              <a:gd name="connsiteY1" fmla="*/ 0 h 827194"/>
              <a:gd name="connsiteX2" fmla="*/ 1132633 w 1370758"/>
              <a:gd name="connsiteY2" fmla="*/ 817669 h 827194"/>
              <a:gd name="connsiteX3" fmla="*/ 0 w 1370758"/>
              <a:gd name="connsiteY3" fmla="*/ 827194 h 827194"/>
              <a:gd name="connsiteX4" fmla="*/ 47625 w 1370758"/>
              <a:gd name="connsiteY4" fmla="*/ 0 h 827194"/>
              <a:gd name="connsiteX0" fmla="*/ 47625 w 1370758"/>
              <a:gd name="connsiteY0" fmla="*/ 0 h 836719"/>
              <a:gd name="connsiteX1" fmla="*/ 1370758 w 1370758"/>
              <a:gd name="connsiteY1" fmla="*/ 0 h 836719"/>
              <a:gd name="connsiteX2" fmla="*/ 875458 w 1370758"/>
              <a:gd name="connsiteY2" fmla="*/ 836719 h 836719"/>
              <a:gd name="connsiteX3" fmla="*/ 0 w 1370758"/>
              <a:gd name="connsiteY3" fmla="*/ 827194 h 836719"/>
              <a:gd name="connsiteX4" fmla="*/ 47625 w 1370758"/>
              <a:gd name="connsiteY4" fmla="*/ 0 h 836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0758" h="836719">
                <a:moveTo>
                  <a:pt x="47625" y="0"/>
                </a:moveTo>
                <a:lnTo>
                  <a:pt x="1370758" y="0"/>
                </a:lnTo>
                <a:lnTo>
                  <a:pt x="875458" y="836719"/>
                </a:lnTo>
                <a:lnTo>
                  <a:pt x="0" y="827194"/>
                </a:lnTo>
                <a:lnTo>
                  <a:pt x="47625" y="0"/>
                </a:lnTo>
                <a:close/>
              </a:path>
            </a:pathLst>
          </a:custGeom>
          <a:solidFill>
            <a:srgbClr val="163A5A"/>
          </a:solidFill>
          <a:ln>
            <a:noFill/>
          </a:ln>
          <a:effectLst>
            <a:outerShdw blurRad="63500" dist="63500" sx="102000" sy="102000" algn="ctr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25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10" grpId="0"/>
      <p:bldP spid="13" grpId="0" animBg="1"/>
      <p:bldP spid="14" grpId="0"/>
      <p:bldP spid="17" grpId="0"/>
      <p:bldP spid="2" grpId="0" animBg="1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966848" y="1061296"/>
            <a:ext cx="676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电视新闻频道的音频截取与分类推送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——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服务器端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68219" y="1461406"/>
            <a:ext cx="81346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·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有许多喜欢看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cctv13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或其他新闻频道的用户（权威，准确）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·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想过一会再看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cctv13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上新闻，然而电视不等人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......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·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喜欢央视播音员富有磁性的语音，却不想一直守着电视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......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· cctv13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的新闻大多为滚动播报，我想收听一个主题的新闻怎么办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......</a:t>
            </a:r>
          </a:p>
          <a:p>
            <a:pPr>
              <a:lnSpc>
                <a:spcPct val="2000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·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电视上的新闻有时会重复播报，如何避免打开电视后满屏“旧”新闻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......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90975" y="949639"/>
            <a:ext cx="623425" cy="623425"/>
            <a:chOff x="1278794" y="3334906"/>
            <a:chExt cx="914014" cy="914014"/>
          </a:xfrm>
        </p:grpSpPr>
        <p:grpSp>
          <p:nvGrpSpPr>
            <p:cNvPr id="27" name="组合 26"/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8" name="同心圆 2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63A5A"/>
                  </a:solidFill>
                </a:endParaRPr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63A5A"/>
                  </a:solidFill>
                </a:endParaRPr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1298742" y="3436452"/>
              <a:ext cx="787784" cy="767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>
                  <a:solidFill>
                    <a:srgbClr val="163A5A"/>
                  </a:solidFill>
                  <a:latin typeface="方正韵动中黑简体" panose="02000000000000000000" pitchFamily="2" charset="-122"/>
                  <a:ea typeface="方正韵动中黑简体" panose="02000000000000000000" pitchFamily="2" charset="-122"/>
                </a:rPr>
                <a:t>04</a:t>
              </a:r>
              <a:endParaRPr lang="zh-CN" altLang="en-US" sz="2000" dirty="0">
                <a:solidFill>
                  <a:srgbClr val="163A5A"/>
                </a:solidFill>
                <a:latin typeface="方正韵动中黑简体" panose="02000000000000000000" pitchFamily="2" charset="-122"/>
                <a:ea typeface="方正韵动中黑简体" panose="02000000000000000000" pitchFamily="2" charset="-122"/>
              </a:endParaRPr>
            </a:p>
          </p:txBody>
        </p:sp>
      </p:grpSp>
      <p:cxnSp>
        <p:nvCxnSpPr>
          <p:cNvPr id="32" name="直接连接符 31"/>
          <p:cNvCxnSpPr/>
          <p:nvPr/>
        </p:nvCxnSpPr>
        <p:spPr>
          <a:xfrm>
            <a:off x="99209" y="55110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230832" y="16918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4" name="TextBox 93"/>
          <p:cNvSpPr txBox="1"/>
          <p:nvPr/>
        </p:nvSpPr>
        <p:spPr>
          <a:xfrm>
            <a:off x="492909" y="13332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717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1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4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0" grpId="0"/>
          <p:bldP spid="4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1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4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0" grpId="0"/>
          <p:bldP spid="41" grpId="0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圆角矩形 30"/>
          <p:cNvSpPr/>
          <p:nvPr/>
        </p:nvSpPr>
        <p:spPr>
          <a:xfrm>
            <a:off x="3129437" y="2177415"/>
            <a:ext cx="1106686" cy="353188"/>
          </a:xfrm>
          <a:prstGeom prst="roundRect">
            <a:avLst>
              <a:gd name="adj" fmla="val 12535"/>
            </a:avLst>
          </a:prstGeom>
          <a:gradFill>
            <a:gsLst>
              <a:gs pos="92000">
                <a:srgbClr val="FAFCFB"/>
              </a:gs>
              <a:gs pos="15000">
                <a:srgbClr val="CDCED0"/>
              </a:gs>
            </a:gsLst>
            <a:lin ang="2700000" scaled="1"/>
          </a:gradFill>
          <a:ln w="22225">
            <a:gradFill>
              <a:gsLst>
                <a:gs pos="36000">
                  <a:srgbClr val="FCFCFC"/>
                </a:gs>
                <a:gs pos="71000">
                  <a:srgbClr val="FAFCFB"/>
                </a:gs>
              </a:gsLst>
              <a:lin ang="30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4849713" y="2177415"/>
            <a:ext cx="1106686" cy="353188"/>
          </a:xfrm>
          <a:prstGeom prst="roundRect">
            <a:avLst>
              <a:gd name="adj" fmla="val 12535"/>
            </a:avLst>
          </a:prstGeom>
          <a:gradFill>
            <a:gsLst>
              <a:gs pos="92000">
                <a:srgbClr val="FAFCFB"/>
              </a:gs>
              <a:gs pos="15000">
                <a:srgbClr val="CDCED0"/>
              </a:gs>
            </a:gsLst>
            <a:lin ang="2700000" scaled="1"/>
          </a:gradFill>
          <a:ln w="22225">
            <a:gradFill>
              <a:gsLst>
                <a:gs pos="36000">
                  <a:srgbClr val="FCFCFC"/>
                </a:gs>
                <a:gs pos="71000">
                  <a:srgbClr val="FAFCFB"/>
                </a:gs>
              </a:gsLst>
              <a:lin ang="30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6477298" y="2177415"/>
            <a:ext cx="1106686" cy="353188"/>
          </a:xfrm>
          <a:prstGeom prst="roundRect">
            <a:avLst>
              <a:gd name="adj" fmla="val 12535"/>
            </a:avLst>
          </a:prstGeom>
          <a:gradFill>
            <a:gsLst>
              <a:gs pos="92000">
                <a:srgbClr val="FAFCFB"/>
              </a:gs>
              <a:gs pos="15000">
                <a:srgbClr val="CDCED0"/>
              </a:gs>
            </a:gsLst>
            <a:lin ang="2700000" scaled="1"/>
          </a:gradFill>
          <a:ln w="22225">
            <a:gradFill>
              <a:gsLst>
                <a:gs pos="36000">
                  <a:srgbClr val="FCFCFC"/>
                </a:gs>
                <a:gs pos="71000">
                  <a:srgbClr val="FAFCFB"/>
                </a:gs>
              </a:gsLst>
              <a:lin ang="30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1518893" y="2177415"/>
            <a:ext cx="1106686" cy="353188"/>
          </a:xfrm>
          <a:prstGeom prst="roundRect">
            <a:avLst>
              <a:gd name="adj" fmla="val 12535"/>
            </a:avLst>
          </a:prstGeom>
          <a:gradFill>
            <a:gsLst>
              <a:gs pos="92000">
                <a:srgbClr val="FAFCFB"/>
              </a:gs>
              <a:gs pos="15000">
                <a:srgbClr val="CDCED0"/>
              </a:gs>
            </a:gsLst>
            <a:lin ang="2700000" scaled="1"/>
          </a:gradFill>
          <a:ln w="22225">
            <a:gradFill>
              <a:gsLst>
                <a:gs pos="36000">
                  <a:srgbClr val="FCFCFC"/>
                </a:gs>
                <a:gs pos="71000">
                  <a:srgbClr val="FAFCFB"/>
                </a:gs>
              </a:gsLst>
              <a:lin ang="30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2864644" y="1310878"/>
            <a:ext cx="1918097" cy="681038"/>
            <a:chOff x="0" y="0"/>
            <a:chExt cx="2636520" cy="1447800"/>
          </a:xfrm>
        </p:grpSpPr>
        <p:sp>
          <p:nvSpPr>
            <p:cNvPr id="5" name="任意多边形 4"/>
            <p:cNvSpPr>
              <a:spLocks noChangeArrowheads="1"/>
            </p:cNvSpPr>
            <p:nvPr/>
          </p:nvSpPr>
          <p:spPr bwMode="auto">
            <a:xfrm>
              <a:off x="0" y="0"/>
              <a:ext cx="2636520" cy="1447800"/>
            </a:xfrm>
            <a:custGeom>
              <a:avLst/>
              <a:gdLst>
                <a:gd name="T0" fmla="*/ 0 w 2636520"/>
                <a:gd name="T1" fmla="*/ 0 h 1447800"/>
                <a:gd name="T2" fmla="*/ 2103122 w 2636520"/>
                <a:gd name="T3" fmla="*/ 0 h 1447800"/>
                <a:gd name="T4" fmla="*/ 2636520 w 2636520"/>
                <a:gd name="T5" fmla="*/ 723900 h 1447800"/>
                <a:gd name="T6" fmla="*/ 2103122 w 2636520"/>
                <a:gd name="T7" fmla="*/ 1447800 h 1447800"/>
                <a:gd name="T8" fmla="*/ 0 w 2636520"/>
                <a:gd name="T9" fmla="*/ 1447800 h 1447800"/>
                <a:gd name="T10" fmla="*/ 0 w 2636520"/>
                <a:gd name="T11" fmla="*/ 1442632 h 1447800"/>
                <a:gd name="T12" fmla="*/ 529590 w 2636520"/>
                <a:gd name="T13" fmla="*/ 723900 h 1447800"/>
                <a:gd name="T14" fmla="*/ 0 w 2636520"/>
                <a:gd name="T15" fmla="*/ 5168 h 14478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636520"/>
                <a:gd name="T25" fmla="*/ 0 h 1447800"/>
                <a:gd name="T26" fmla="*/ 2636520 w 2636520"/>
                <a:gd name="T27" fmla="*/ 1447800 h 14478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39999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24"/>
            <p:cNvSpPr>
              <a:spLocks noChangeArrowheads="1"/>
            </p:cNvSpPr>
            <p:nvPr/>
          </p:nvSpPr>
          <p:spPr bwMode="auto">
            <a:xfrm>
              <a:off x="304995" y="380399"/>
              <a:ext cx="2230360" cy="687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itchFamily="34" charset="0"/>
                <a:buNone/>
              </a:pPr>
              <a:r>
                <a:rPr lang="zh-CN" altLang="en-US" sz="15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itchFamily="34" charset="0"/>
                </a:rPr>
                <a:t>分类加工</a:t>
              </a:r>
              <a:endParaRPr lang="zh-CN" altLang="en-US" sz="1500" baseline="-3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itchFamily="34" charset="0"/>
              </a:endParaRPr>
            </a:p>
          </p:txBody>
        </p:sp>
      </p:grpSp>
      <p:grpSp>
        <p:nvGrpSpPr>
          <p:cNvPr id="7" name="组合 2"/>
          <p:cNvGrpSpPr>
            <a:grpSpLocks/>
          </p:cNvGrpSpPr>
          <p:nvPr/>
        </p:nvGrpSpPr>
        <p:grpSpPr bwMode="auto">
          <a:xfrm>
            <a:off x="1262063" y="1310878"/>
            <a:ext cx="1918097" cy="681038"/>
            <a:chOff x="0" y="0"/>
            <a:chExt cx="2636520" cy="1447800"/>
          </a:xfrm>
        </p:grpSpPr>
        <p:sp>
          <p:nvSpPr>
            <p:cNvPr id="8" name="任意多边形 4"/>
            <p:cNvSpPr>
              <a:spLocks noChangeArrowheads="1"/>
            </p:cNvSpPr>
            <p:nvPr/>
          </p:nvSpPr>
          <p:spPr bwMode="auto">
            <a:xfrm>
              <a:off x="0" y="0"/>
              <a:ext cx="2636520" cy="1447800"/>
            </a:xfrm>
            <a:custGeom>
              <a:avLst/>
              <a:gdLst>
                <a:gd name="T0" fmla="*/ 0 w 2636520"/>
                <a:gd name="T1" fmla="*/ 0 h 1447800"/>
                <a:gd name="T2" fmla="*/ 2103122 w 2636520"/>
                <a:gd name="T3" fmla="*/ 0 h 1447800"/>
                <a:gd name="T4" fmla="*/ 2636520 w 2636520"/>
                <a:gd name="T5" fmla="*/ 723900 h 1447800"/>
                <a:gd name="T6" fmla="*/ 2103122 w 2636520"/>
                <a:gd name="T7" fmla="*/ 1447800 h 1447800"/>
                <a:gd name="T8" fmla="*/ 0 w 2636520"/>
                <a:gd name="T9" fmla="*/ 1447800 h 1447800"/>
                <a:gd name="T10" fmla="*/ 0 w 2636520"/>
                <a:gd name="T11" fmla="*/ 1442632 h 1447800"/>
                <a:gd name="T12" fmla="*/ 529590 w 2636520"/>
                <a:gd name="T13" fmla="*/ 723900 h 1447800"/>
                <a:gd name="T14" fmla="*/ 0 w 2636520"/>
                <a:gd name="T15" fmla="*/ 5168 h 14478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636520"/>
                <a:gd name="T25" fmla="*/ 0 h 1447800"/>
                <a:gd name="T26" fmla="*/ 2636520 w 2636520"/>
                <a:gd name="T27" fmla="*/ 1447800 h 14478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39999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25"/>
            <p:cNvSpPr>
              <a:spLocks noChangeArrowheads="1"/>
            </p:cNvSpPr>
            <p:nvPr/>
          </p:nvSpPr>
          <p:spPr bwMode="auto">
            <a:xfrm>
              <a:off x="272839" y="331324"/>
              <a:ext cx="2293960" cy="785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 typeface="Arial" pitchFamily="34" charset="0"/>
                <a:buNone/>
              </a:pPr>
              <a:r>
                <a:rPr lang="zh-CN" altLang="en-US" sz="15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itchFamily="34" charset="0"/>
                </a:rPr>
                <a:t>抓取音频源</a:t>
              </a:r>
              <a:endParaRPr lang="zh-CN" altLang="en-US" sz="1500" baseline="-3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itchFamily="34" charset="0"/>
              </a:endParaRPr>
            </a:p>
          </p:txBody>
        </p:sp>
      </p:grpSp>
      <p:grpSp>
        <p:nvGrpSpPr>
          <p:cNvPr id="10" name="组合 23"/>
          <p:cNvGrpSpPr>
            <a:grpSpLocks/>
          </p:cNvGrpSpPr>
          <p:nvPr/>
        </p:nvGrpSpPr>
        <p:grpSpPr bwMode="auto">
          <a:xfrm>
            <a:off x="6072188" y="1310878"/>
            <a:ext cx="1916906" cy="681038"/>
            <a:chOff x="0" y="0"/>
            <a:chExt cx="2636520" cy="1447800"/>
          </a:xfrm>
        </p:grpSpPr>
        <p:sp>
          <p:nvSpPr>
            <p:cNvPr id="11" name="任意多边形 7"/>
            <p:cNvSpPr>
              <a:spLocks noChangeArrowheads="1"/>
            </p:cNvSpPr>
            <p:nvPr/>
          </p:nvSpPr>
          <p:spPr bwMode="auto">
            <a:xfrm>
              <a:off x="0" y="0"/>
              <a:ext cx="2636520" cy="1447800"/>
            </a:xfrm>
            <a:custGeom>
              <a:avLst/>
              <a:gdLst>
                <a:gd name="T0" fmla="*/ 0 w 2636520"/>
                <a:gd name="T1" fmla="*/ 0 h 1447800"/>
                <a:gd name="T2" fmla="*/ 2103122 w 2636520"/>
                <a:gd name="T3" fmla="*/ 0 h 1447800"/>
                <a:gd name="T4" fmla="*/ 2636520 w 2636520"/>
                <a:gd name="T5" fmla="*/ 723900 h 1447800"/>
                <a:gd name="T6" fmla="*/ 2103122 w 2636520"/>
                <a:gd name="T7" fmla="*/ 1447800 h 1447800"/>
                <a:gd name="T8" fmla="*/ 0 w 2636520"/>
                <a:gd name="T9" fmla="*/ 1447800 h 1447800"/>
                <a:gd name="T10" fmla="*/ 0 w 2636520"/>
                <a:gd name="T11" fmla="*/ 1442632 h 1447800"/>
                <a:gd name="T12" fmla="*/ 529590 w 2636520"/>
                <a:gd name="T13" fmla="*/ 723900 h 1447800"/>
                <a:gd name="T14" fmla="*/ 0 w 2636520"/>
                <a:gd name="T15" fmla="*/ 5168 h 14478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636520"/>
                <a:gd name="T25" fmla="*/ 0 h 1447800"/>
                <a:gd name="T26" fmla="*/ 2636520 w 2636520"/>
                <a:gd name="T27" fmla="*/ 1447800 h 14478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39999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26"/>
            <p:cNvSpPr>
              <a:spLocks noChangeArrowheads="1"/>
            </p:cNvSpPr>
            <p:nvPr/>
          </p:nvSpPr>
          <p:spPr bwMode="auto">
            <a:xfrm>
              <a:off x="311563" y="380399"/>
              <a:ext cx="2230360" cy="687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itchFamily="34" charset="0"/>
                <a:buNone/>
              </a:pPr>
              <a:r>
                <a:rPr lang="zh-CN" altLang="en-US" sz="15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itchFamily="34" charset="0"/>
                </a:rPr>
                <a:t>客户端播放</a:t>
              </a:r>
              <a:endParaRPr lang="zh-CN" altLang="en-US" sz="1500" baseline="-3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itchFamily="34" charset="0"/>
              </a:endParaRPr>
            </a:p>
          </p:txBody>
        </p:sp>
      </p:grpSp>
      <p:grpSp>
        <p:nvGrpSpPr>
          <p:cNvPr id="13" name="组合 22"/>
          <p:cNvGrpSpPr>
            <a:grpSpLocks/>
          </p:cNvGrpSpPr>
          <p:nvPr/>
        </p:nvGrpSpPr>
        <p:grpSpPr bwMode="auto">
          <a:xfrm>
            <a:off x="4468416" y="1310878"/>
            <a:ext cx="1918097" cy="681038"/>
            <a:chOff x="0" y="0"/>
            <a:chExt cx="2636520" cy="1447800"/>
          </a:xfrm>
        </p:grpSpPr>
        <p:sp>
          <p:nvSpPr>
            <p:cNvPr id="14" name="任意多边形 6"/>
            <p:cNvSpPr>
              <a:spLocks noChangeArrowheads="1"/>
            </p:cNvSpPr>
            <p:nvPr/>
          </p:nvSpPr>
          <p:spPr bwMode="auto">
            <a:xfrm>
              <a:off x="0" y="0"/>
              <a:ext cx="2636520" cy="1447800"/>
            </a:xfrm>
            <a:custGeom>
              <a:avLst/>
              <a:gdLst>
                <a:gd name="T0" fmla="*/ 0 w 2636520"/>
                <a:gd name="T1" fmla="*/ 0 h 1447800"/>
                <a:gd name="T2" fmla="*/ 2103122 w 2636520"/>
                <a:gd name="T3" fmla="*/ 0 h 1447800"/>
                <a:gd name="T4" fmla="*/ 2636520 w 2636520"/>
                <a:gd name="T5" fmla="*/ 723900 h 1447800"/>
                <a:gd name="T6" fmla="*/ 2103122 w 2636520"/>
                <a:gd name="T7" fmla="*/ 1447800 h 1447800"/>
                <a:gd name="T8" fmla="*/ 0 w 2636520"/>
                <a:gd name="T9" fmla="*/ 1447800 h 1447800"/>
                <a:gd name="T10" fmla="*/ 0 w 2636520"/>
                <a:gd name="T11" fmla="*/ 1442632 h 1447800"/>
                <a:gd name="T12" fmla="*/ 529590 w 2636520"/>
                <a:gd name="T13" fmla="*/ 723900 h 1447800"/>
                <a:gd name="T14" fmla="*/ 0 w 2636520"/>
                <a:gd name="T15" fmla="*/ 5168 h 14478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636520"/>
                <a:gd name="T25" fmla="*/ 0 h 1447800"/>
                <a:gd name="T26" fmla="*/ 2636520 w 2636520"/>
                <a:gd name="T27" fmla="*/ 1447800 h 14478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39999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27"/>
            <p:cNvSpPr>
              <a:spLocks noChangeArrowheads="1"/>
            </p:cNvSpPr>
            <p:nvPr/>
          </p:nvSpPr>
          <p:spPr bwMode="auto">
            <a:xfrm>
              <a:off x="330619" y="331328"/>
              <a:ext cx="2205655" cy="785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itchFamily="34" charset="0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 typeface="Arial" pitchFamily="34" charset="0"/>
                <a:buNone/>
              </a:pPr>
              <a:r>
                <a:rPr lang="zh-CN" altLang="en-US" sz="15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itchFamily="34" charset="0"/>
                </a:rPr>
                <a:t>个性化推送</a:t>
              </a:r>
              <a:endParaRPr lang="zh-CN" altLang="en-US" sz="1500" baseline="-3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itchFamily="34" charset="0"/>
              </a:endParaRPr>
            </a:p>
          </p:txBody>
        </p:sp>
      </p:grpSp>
      <p:sp>
        <p:nvSpPr>
          <p:cNvPr id="16" name="矩形 47"/>
          <p:cNvSpPr>
            <a:spLocks noChangeArrowheads="1"/>
          </p:cNvSpPr>
          <p:nvPr/>
        </p:nvSpPr>
        <p:spPr bwMode="auto">
          <a:xfrm>
            <a:off x="950119" y="3795713"/>
            <a:ext cx="7219950" cy="62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实现了通过手机音频播放电视新闻的功能，与现有的新闻客户端的功能并不冲突。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一定程度上转移了喜欢收看电视新闻的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</a:p>
        </p:txBody>
      </p:sp>
      <p:sp>
        <p:nvSpPr>
          <p:cNvPr id="17" name="矩形 32"/>
          <p:cNvSpPr>
            <a:spLocks noChangeArrowheads="1"/>
          </p:cNvSpPr>
          <p:nvPr/>
        </p:nvSpPr>
        <p:spPr bwMode="auto">
          <a:xfrm>
            <a:off x="1612925" y="2200275"/>
            <a:ext cx="792511" cy="330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700" dirty="0" smtClean="0">
                <a:solidFill>
                  <a:srgbClr val="163A5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服务器</a:t>
            </a:r>
            <a:endParaRPr lang="en-US" altLang="zh-CN" sz="1700" dirty="0">
              <a:solidFill>
                <a:srgbClr val="163A5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18" name="矩形 47"/>
          <p:cNvSpPr>
            <a:spLocks noChangeArrowheads="1"/>
          </p:cNvSpPr>
          <p:nvPr/>
        </p:nvSpPr>
        <p:spPr bwMode="auto">
          <a:xfrm>
            <a:off x="1296592" y="2559844"/>
            <a:ext cx="1431131" cy="844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从央视或其他网站抓取视频音频源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34"/>
          <p:cNvSpPr>
            <a:spLocks noChangeArrowheads="1"/>
          </p:cNvSpPr>
          <p:nvPr/>
        </p:nvSpPr>
        <p:spPr bwMode="auto">
          <a:xfrm>
            <a:off x="3292896" y="2200275"/>
            <a:ext cx="792511" cy="330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700" dirty="0">
                <a:solidFill>
                  <a:srgbClr val="163A5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服务器</a:t>
            </a:r>
            <a:endParaRPr lang="en-US" altLang="zh-CN" sz="1700" dirty="0">
              <a:solidFill>
                <a:srgbClr val="163A5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20" name="矩形 47"/>
          <p:cNvSpPr>
            <a:spLocks noChangeArrowheads="1"/>
          </p:cNvSpPr>
          <p:nvPr/>
        </p:nvSpPr>
        <p:spPr bwMode="auto">
          <a:xfrm>
            <a:off x="3007519" y="2559844"/>
            <a:ext cx="1406129" cy="844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不同专题分类，例如：南方洪灾、里约奥运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36"/>
          <p:cNvSpPr>
            <a:spLocks noChangeArrowheads="1"/>
          </p:cNvSpPr>
          <p:nvPr/>
        </p:nvSpPr>
        <p:spPr bwMode="auto">
          <a:xfrm>
            <a:off x="4970487" y="2200275"/>
            <a:ext cx="792511" cy="330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700" dirty="0">
                <a:solidFill>
                  <a:srgbClr val="163A5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服务器</a:t>
            </a:r>
            <a:endParaRPr lang="en-US" altLang="zh-CN" sz="1700" dirty="0">
              <a:solidFill>
                <a:srgbClr val="163A5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22" name="矩形 47"/>
          <p:cNvSpPr>
            <a:spLocks noChangeArrowheads="1"/>
          </p:cNvSpPr>
          <p:nvPr/>
        </p:nvSpPr>
        <p:spPr bwMode="auto">
          <a:xfrm>
            <a:off x="4693444" y="2559844"/>
            <a:ext cx="1419225" cy="844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针对用户的订制方案进行专题的个性化推送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38"/>
          <p:cNvSpPr>
            <a:spLocks noChangeArrowheads="1"/>
          </p:cNvSpPr>
          <p:nvPr/>
        </p:nvSpPr>
        <p:spPr bwMode="auto">
          <a:xfrm>
            <a:off x="6649863" y="2200275"/>
            <a:ext cx="792511" cy="330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700" dirty="0">
                <a:solidFill>
                  <a:srgbClr val="163A5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客户端</a:t>
            </a:r>
            <a:endParaRPr lang="en-US" altLang="zh-CN" sz="1700" dirty="0">
              <a:solidFill>
                <a:srgbClr val="163A5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24" name="矩形 47"/>
          <p:cNvSpPr>
            <a:spLocks noChangeArrowheads="1"/>
          </p:cNvSpPr>
          <p:nvPr/>
        </p:nvSpPr>
        <p:spPr bwMode="auto">
          <a:xfrm>
            <a:off x="6392466" y="2559844"/>
            <a:ext cx="1406128" cy="844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用户在客户端播放整理好的音频，甚至视频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直接连接符 8"/>
          <p:cNvSpPr>
            <a:spLocks noChangeShapeType="1"/>
          </p:cNvSpPr>
          <p:nvPr/>
        </p:nvSpPr>
        <p:spPr bwMode="auto">
          <a:xfrm>
            <a:off x="1062038" y="3693319"/>
            <a:ext cx="7019925" cy="1191"/>
          </a:xfrm>
          <a:prstGeom prst="line">
            <a:avLst/>
          </a:prstGeom>
          <a:noFill/>
          <a:ln w="6350">
            <a:solidFill>
              <a:srgbClr val="A5A5A5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99209" y="55110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>
            <a:off x="230832" y="16918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3"/>
          <p:cNvSpPr txBox="1"/>
          <p:nvPr/>
        </p:nvSpPr>
        <p:spPr>
          <a:xfrm>
            <a:off x="492909" y="13332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</a:p>
        </p:txBody>
      </p:sp>
    </p:spTree>
    <p:extLst>
      <p:ext uri="{BB962C8B-B14F-4D97-AF65-F5344CB8AC3E}">
        <p14:creationId xmlns:p14="http://schemas.microsoft.com/office/powerpoint/2010/main" val="16933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5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4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9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4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4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1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4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5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800"/>
                            </p:stCondLst>
                            <p:childTnLst>
                              <p:par>
                                <p:cTn id="3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0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4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7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4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1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700"/>
                            </p:stCondLst>
                            <p:childTnLst>
                              <p:par>
                                <p:cTn id="5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4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6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4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3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4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7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600"/>
                            </p:stCondLst>
                            <p:childTnLst>
                              <p:par>
                                <p:cTn id="6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1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0" grpId="0" animBg="1"/>
      <p:bldP spid="16" grpId="0" bldLvl="0" autoUpdateAnimBg="0"/>
      <p:bldP spid="17" grpId="0" bldLvl="0" autoUpdateAnimBg="0"/>
      <p:bldP spid="18" grpId="0" bldLvl="0" autoUpdateAnimBg="0"/>
      <p:bldP spid="19" grpId="0" bldLvl="0" autoUpdateAnimBg="0"/>
      <p:bldP spid="20" grpId="0" bldLvl="0" autoUpdateAnimBg="0"/>
      <p:bldP spid="21" grpId="0" bldLvl="0" autoUpdateAnimBg="0"/>
      <p:bldP spid="22" grpId="0" bldLvl="0" autoUpdateAnimBg="0"/>
      <p:bldP spid="23" grpId="0" bldLvl="0" autoUpdateAnimBg="0"/>
      <p:bldP spid="24" grpId="0" bldLvl="0" autoUpdateAnimBg="0"/>
      <p:bldP spid="2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572" y="1454684"/>
            <a:ext cx="1295025" cy="1474464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1220460" y="1370121"/>
            <a:ext cx="3397260" cy="1643090"/>
          </a:xfrm>
          <a:prstGeom prst="roundRect">
            <a:avLst>
              <a:gd name="adj" fmla="val 12535"/>
            </a:avLst>
          </a:prstGeom>
          <a:gradFill>
            <a:gsLst>
              <a:gs pos="92000">
                <a:srgbClr val="FAFCFB"/>
              </a:gs>
              <a:gs pos="15000">
                <a:srgbClr val="CDCED0"/>
              </a:gs>
            </a:gsLst>
            <a:lin ang="2700000" scaled="1"/>
          </a:gradFill>
          <a:ln w="22225">
            <a:gradFill>
              <a:gsLst>
                <a:gs pos="36000">
                  <a:srgbClr val="FCFCFC"/>
                </a:gs>
                <a:gs pos="71000">
                  <a:srgbClr val="FAFCFB"/>
                </a:gs>
              </a:gsLst>
              <a:lin ang="30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64619" y="1603272"/>
            <a:ext cx="1159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语音合成</a:t>
            </a:r>
            <a:endParaRPr lang="zh-CN" altLang="en-US" sz="16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016835" y="1999842"/>
            <a:ext cx="134217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50" dirty="0" smtClean="0">
                <a:solidFill>
                  <a:srgbClr val="163A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文字变语音</a:t>
            </a:r>
            <a:endParaRPr lang="en-US" altLang="zh-CN" sz="1050" dirty="0" smtClean="0">
              <a:solidFill>
                <a:srgbClr val="163A5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50" dirty="0" smtClean="0">
                <a:solidFill>
                  <a:srgbClr val="163A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聆听世界的美好</a:t>
            </a:r>
            <a:endParaRPr lang="zh-CN" altLang="en-US" sz="1050" dirty="0">
              <a:solidFill>
                <a:srgbClr val="163A5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4931400" y="1349884"/>
            <a:ext cx="3397260" cy="1643090"/>
          </a:xfrm>
          <a:prstGeom prst="roundRect">
            <a:avLst>
              <a:gd name="adj" fmla="val 12535"/>
            </a:avLst>
          </a:prstGeom>
          <a:gradFill>
            <a:gsLst>
              <a:gs pos="92000">
                <a:srgbClr val="FAFCFB"/>
              </a:gs>
              <a:gs pos="15000">
                <a:srgbClr val="CDCED0"/>
              </a:gs>
            </a:gsLst>
            <a:lin ang="2700000" scaled="1"/>
          </a:gradFill>
          <a:ln w="22225">
            <a:gradFill>
              <a:gsLst>
                <a:gs pos="36000">
                  <a:srgbClr val="FCFCFC"/>
                </a:gs>
                <a:gs pos="71000">
                  <a:srgbClr val="FAFCFB"/>
                </a:gs>
              </a:gsLst>
              <a:lin ang="30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75559" y="1603272"/>
            <a:ext cx="1159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语音识别</a:t>
            </a:r>
            <a:endParaRPr lang="zh-CN" altLang="en-US" sz="16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727775" y="1999842"/>
            <a:ext cx="134217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50" dirty="0" smtClean="0">
                <a:solidFill>
                  <a:srgbClr val="163A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语音变指令</a:t>
            </a:r>
            <a:endParaRPr lang="en-US" altLang="zh-CN" sz="1050" dirty="0" smtClean="0">
              <a:solidFill>
                <a:srgbClr val="163A5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50" dirty="0" smtClean="0">
                <a:solidFill>
                  <a:srgbClr val="163A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让应用读懂你的心</a:t>
            </a:r>
            <a:endParaRPr lang="zh-CN" altLang="en-US" sz="1050" dirty="0">
              <a:solidFill>
                <a:srgbClr val="163A5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4931400" y="3209164"/>
            <a:ext cx="3397260" cy="1643090"/>
          </a:xfrm>
          <a:prstGeom prst="roundRect">
            <a:avLst>
              <a:gd name="adj" fmla="val 12535"/>
            </a:avLst>
          </a:prstGeom>
          <a:gradFill>
            <a:gsLst>
              <a:gs pos="92000">
                <a:srgbClr val="FAFCFB"/>
              </a:gs>
              <a:gs pos="15000">
                <a:srgbClr val="CDCED0"/>
              </a:gs>
            </a:gsLst>
            <a:lin ang="2700000" scaled="1"/>
          </a:gradFill>
          <a:ln w="22225">
            <a:gradFill>
              <a:gsLst>
                <a:gs pos="36000">
                  <a:srgbClr val="FCFCFC"/>
                </a:gs>
                <a:gs pos="71000">
                  <a:srgbClr val="FAFCFB"/>
                </a:gs>
              </a:gsLst>
              <a:lin ang="30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575559" y="3462552"/>
            <a:ext cx="1159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分类推送</a:t>
            </a:r>
            <a:endParaRPr lang="zh-CN" altLang="en-US" sz="16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727775" y="3859122"/>
            <a:ext cx="134217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50" dirty="0" smtClean="0">
                <a:solidFill>
                  <a:srgbClr val="163A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吸引热爱电视新闻的你</a:t>
            </a:r>
            <a:endParaRPr lang="zh-CN" altLang="en-US" sz="1050" dirty="0">
              <a:solidFill>
                <a:srgbClr val="163A5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1220460" y="3209164"/>
            <a:ext cx="3397260" cy="1643090"/>
          </a:xfrm>
          <a:prstGeom prst="roundRect">
            <a:avLst>
              <a:gd name="adj" fmla="val 12535"/>
            </a:avLst>
          </a:prstGeom>
          <a:gradFill>
            <a:gsLst>
              <a:gs pos="92000">
                <a:srgbClr val="FAFCFB"/>
              </a:gs>
              <a:gs pos="15000">
                <a:srgbClr val="CDCED0"/>
              </a:gs>
            </a:gsLst>
            <a:lin ang="2700000" scaled="1"/>
          </a:gradFill>
          <a:ln w="22225">
            <a:gradFill>
              <a:gsLst>
                <a:gs pos="36000">
                  <a:srgbClr val="FCFCFC"/>
                </a:gs>
                <a:gs pos="71000">
                  <a:srgbClr val="FAFCFB"/>
                </a:gs>
              </a:gsLst>
              <a:lin ang="30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64619" y="3462552"/>
            <a:ext cx="1402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多模式播放</a:t>
            </a:r>
            <a:endParaRPr lang="zh-CN" altLang="en-US" sz="16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016835" y="3859122"/>
            <a:ext cx="134217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50" dirty="0" smtClean="0">
                <a:solidFill>
                  <a:srgbClr val="163A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提升用户体验</a:t>
            </a:r>
            <a:endParaRPr lang="en-US" altLang="zh-CN" sz="1050" dirty="0" smtClean="0">
              <a:solidFill>
                <a:srgbClr val="163A5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50" dirty="0" smtClean="0">
                <a:solidFill>
                  <a:srgbClr val="163A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方便你的生活</a:t>
            </a:r>
            <a:endParaRPr lang="zh-CN" altLang="en-US" sz="1050" dirty="0">
              <a:solidFill>
                <a:srgbClr val="163A5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椭圆 45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08957" y="206330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246816" y="757929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solidFill>
                  <a:srgbClr val="163A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四个想法创意</a:t>
            </a:r>
            <a:endParaRPr lang="zh-CN" altLang="en-US" sz="2000" spc="300" dirty="0">
              <a:solidFill>
                <a:srgbClr val="163A5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0" y="5013960"/>
            <a:ext cx="9144000" cy="12192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rgbClr val="163A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937" y="1540097"/>
            <a:ext cx="1349063" cy="12789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9348" y="3436202"/>
            <a:ext cx="1238079" cy="1209218"/>
          </a:xfrm>
          <a:prstGeom prst="rect">
            <a:avLst/>
          </a:prstGeom>
        </p:spPr>
      </p:pic>
      <p:grpSp>
        <p:nvGrpSpPr>
          <p:cNvPr id="51" name="组合 50"/>
          <p:cNvGrpSpPr/>
          <p:nvPr/>
        </p:nvGrpSpPr>
        <p:grpSpPr>
          <a:xfrm>
            <a:off x="2380458" y="1928578"/>
            <a:ext cx="665567" cy="604130"/>
            <a:chOff x="2362282" y="1920118"/>
            <a:chExt cx="665567" cy="604130"/>
          </a:xfrm>
        </p:grpSpPr>
        <p:grpSp>
          <p:nvGrpSpPr>
            <p:cNvPr id="15" name="组合 14"/>
            <p:cNvGrpSpPr/>
            <p:nvPr/>
          </p:nvGrpSpPr>
          <p:grpSpPr>
            <a:xfrm>
              <a:off x="2395537" y="1920118"/>
              <a:ext cx="561653" cy="57512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6" name="同心圆 1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63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392110" y="760411"/>
                <a:ext cx="3825872" cy="3825872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>
                  <a:solidFill>
                    <a:srgbClr val="163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2362282" y="1939473"/>
              <a:ext cx="6655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163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3200" dirty="0">
                <a:solidFill>
                  <a:srgbClr val="163A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6086055" y="3764865"/>
            <a:ext cx="665567" cy="589655"/>
            <a:chOff x="6086055" y="3764865"/>
            <a:chExt cx="665567" cy="589655"/>
          </a:xfrm>
        </p:grpSpPr>
        <p:grpSp>
          <p:nvGrpSpPr>
            <p:cNvPr id="31" name="组合 30"/>
            <p:cNvGrpSpPr/>
            <p:nvPr/>
          </p:nvGrpSpPr>
          <p:grpSpPr>
            <a:xfrm>
              <a:off x="6106477" y="3779398"/>
              <a:ext cx="561653" cy="57512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2" name="同心圆 3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63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>
                  <a:solidFill>
                    <a:srgbClr val="163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6086055" y="3764865"/>
              <a:ext cx="6655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163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3200" dirty="0">
                <a:solidFill>
                  <a:srgbClr val="163A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5606" y="1540097"/>
            <a:ext cx="1311822" cy="1278940"/>
          </a:xfrm>
          <a:prstGeom prst="rect">
            <a:avLst/>
          </a:prstGeom>
        </p:spPr>
      </p:pic>
      <p:grpSp>
        <p:nvGrpSpPr>
          <p:cNvPr id="52" name="组合 51"/>
          <p:cNvGrpSpPr/>
          <p:nvPr/>
        </p:nvGrpSpPr>
        <p:grpSpPr>
          <a:xfrm>
            <a:off x="6086055" y="1905585"/>
            <a:ext cx="665567" cy="589655"/>
            <a:chOff x="6086055" y="1905585"/>
            <a:chExt cx="665567" cy="589655"/>
          </a:xfrm>
        </p:grpSpPr>
        <p:grpSp>
          <p:nvGrpSpPr>
            <p:cNvPr id="23" name="组合 22"/>
            <p:cNvGrpSpPr/>
            <p:nvPr/>
          </p:nvGrpSpPr>
          <p:grpSpPr>
            <a:xfrm>
              <a:off x="6106477" y="1920118"/>
              <a:ext cx="561653" cy="57512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4" name="同心圆 2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63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>
                  <a:solidFill>
                    <a:srgbClr val="163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6086055" y="1905585"/>
              <a:ext cx="6655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163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3200" dirty="0">
                <a:solidFill>
                  <a:srgbClr val="163A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7937" y="3436202"/>
            <a:ext cx="1314703" cy="1209218"/>
          </a:xfrm>
          <a:prstGeom prst="rect">
            <a:avLst/>
          </a:prstGeom>
        </p:spPr>
      </p:pic>
      <p:grpSp>
        <p:nvGrpSpPr>
          <p:cNvPr id="53" name="组合 52"/>
          <p:cNvGrpSpPr/>
          <p:nvPr/>
        </p:nvGrpSpPr>
        <p:grpSpPr>
          <a:xfrm>
            <a:off x="2375115" y="3764865"/>
            <a:ext cx="665567" cy="589655"/>
            <a:chOff x="2375115" y="3764865"/>
            <a:chExt cx="665567" cy="589655"/>
          </a:xfrm>
        </p:grpSpPr>
        <p:grpSp>
          <p:nvGrpSpPr>
            <p:cNvPr id="39" name="组合 38"/>
            <p:cNvGrpSpPr/>
            <p:nvPr/>
          </p:nvGrpSpPr>
          <p:grpSpPr>
            <a:xfrm>
              <a:off x="2395537" y="3779398"/>
              <a:ext cx="561653" cy="57512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0" name="同心圆 3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63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>
                  <a:solidFill>
                    <a:srgbClr val="163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2375115" y="3764865"/>
              <a:ext cx="6655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163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3200" dirty="0">
                <a:solidFill>
                  <a:srgbClr val="163A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38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/>
      <p:bldP spid="20" grpId="0"/>
      <p:bldP spid="21" grpId="0" animBg="1"/>
      <p:bldP spid="27" grpId="0"/>
      <p:bldP spid="28" grpId="0"/>
      <p:bldP spid="29" grpId="0" animBg="1"/>
      <p:bldP spid="35" grpId="0"/>
      <p:bldP spid="36" grpId="0"/>
      <p:bldP spid="37" grpId="0" animBg="1"/>
      <p:bldP spid="43" grpId="0"/>
      <p:bldP spid="44" grpId="0"/>
      <p:bldP spid="46" grpId="0" animBg="1"/>
      <p:bldP spid="47" grpId="0"/>
      <p:bldP spid="4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98580" y="1200151"/>
            <a:ext cx="4188219" cy="3394472"/>
          </a:xfrm>
        </p:spPr>
        <p:txBody>
          <a:bodyPr/>
          <a:lstStyle/>
          <a:p>
            <a:r>
              <a:rPr lang="zh-CN" altLang="en-US" dirty="0" smtClean="0">
                <a:hlinkClick r:id="rId2" action="ppaction://hlinkfile"/>
              </a:rPr>
              <a:t>演示</a:t>
            </a:r>
            <a:r>
              <a:rPr lang="en-US" altLang="zh-CN" dirty="0" smtClean="0">
                <a:hlinkClick r:id="rId2" action="ppaction://hlinkfile"/>
              </a:rPr>
              <a:t>1</a:t>
            </a:r>
            <a:endParaRPr lang="en-US" altLang="zh-CN" dirty="0" smtClean="0"/>
          </a:p>
          <a:p>
            <a:r>
              <a:rPr lang="zh-CN" altLang="en-US" dirty="0" smtClean="0">
                <a:hlinkClick r:id="rId3" action="ppaction://hlinkfile"/>
              </a:rPr>
              <a:t>演示</a:t>
            </a:r>
            <a:r>
              <a:rPr lang="en-US" altLang="zh-CN" dirty="0" smtClean="0">
                <a:hlinkClick r:id="rId3" action="ppaction://hlinkfile"/>
              </a:rPr>
              <a:t>2</a:t>
            </a:r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99209" y="55110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230832" y="16918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TextBox 93"/>
          <p:cNvSpPr txBox="1"/>
          <p:nvPr/>
        </p:nvSpPr>
        <p:spPr>
          <a:xfrm>
            <a:off x="492909" y="133320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简单效果展示</a:t>
            </a:r>
            <a:endParaRPr lang="zh-CN" altLang="en-US" sz="20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386" y="740865"/>
            <a:ext cx="2420240" cy="39956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5081" y="1464179"/>
            <a:ext cx="1684850" cy="157097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8284" y="3219048"/>
            <a:ext cx="1969797" cy="137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8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/>
          <p:cNvSpPr txBox="1"/>
          <p:nvPr/>
        </p:nvSpPr>
        <p:spPr>
          <a:xfrm>
            <a:off x="4752477" y="2190690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难点与问题</a:t>
            </a:r>
            <a:endParaRPr lang="zh-CN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4752477" y="2590800"/>
            <a:ext cx="224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63A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Difficulty &amp; Problem </a:t>
            </a:r>
            <a:endParaRPr lang="zh-CN" altLang="en-US" sz="1600" dirty="0">
              <a:solidFill>
                <a:srgbClr val="163A5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980431" y="1940247"/>
            <a:ext cx="1301106" cy="1301106"/>
            <a:chOff x="2683251" y="1980687"/>
            <a:chExt cx="1301106" cy="1301106"/>
          </a:xfrm>
          <a:solidFill>
            <a:schemeClr val="tx2">
              <a:lumMod val="50000"/>
            </a:schemeClr>
          </a:solidFill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8" name="椭圆 87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002623" y="2185262"/>
              <a:ext cx="545342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8" name="直接连接符 37"/>
          <p:cNvCxnSpPr/>
          <p:nvPr/>
        </p:nvCxnSpPr>
        <p:spPr>
          <a:xfrm flipV="1">
            <a:off x="4572000" y="1940247"/>
            <a:ext cx="0" cy="130110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18408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1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368220" y="1319415"/>
            <a:ext cx="403237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·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语音合成：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与真人发音仍有一定差距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部分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词语合成不准确，如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2016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，多音词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pPr>
              <a:lnSpc>
                <a:spcPct val="200000"/>
              </a:lnSpc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·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语音识别：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订制的命令词个数有限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非订制命令词存在出错可能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99209" y="55110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230832" y="16918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93"/>
          <p:cNvSpPr txBox="1"/>
          <p:nvPr/>
        </p:nvSpPr>
        <p:spPr>
          <a:xfrm>
            <a:off x="492909" y="133320"/>
            <a:ext cx="1659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难点与问题</a:t>
            </a:r>
            <a:endParaRPr lang="zh-CN" altLang="en-US" sz="20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://pic.pptbz.com/201505/201506157377488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414" y="1241449"/>
            <a:ext cx="3465281" cy="259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7013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913537" y="2403049"/>
            <a:ext cx="7152685" cy="1209734"/>
          </a:xfrm>
          <a:custGeom>
            <a:avLst/>
            <a:gdLst>
              <a:gd name="connsiteX0" fmla="*/ 0 w 5867400"/>
              <a:gd name="connsiteY0" fmla="*/ 1629397 h 1629397"/>
              <a:gd name="connsiteX1" fmla="*/ 1266825 w 5867400"/>
              <a:gd name="connsiteY1" fmla="*/ 622 h 1629397"/>
              <a:gd name="connsiteX2" fmla="*/ 2790825 w 5867400"/>
              <a:gd name="connsiteY2" fmla="*/ 1419847 h 1629397"/>
              <a:gd name="connsiteX3" fmla="*/ 4181475 w 5867400"/>
              <a:gd name="connsiteY3" fmla="*/ 48247 h 1629397"/>
              <a:gd name="connsiteX4" fmla="*/ 5867400 w 5867400"/>
              <a:gd name="connsiteY4" fmla="*/ 1524622 h 1629397"/>
              <a:gd name="connsiteX0" fmla="*/ 0 w 5867400"/>
              <a:gd name="connsiteY0" fmla="*/ 1629395 h 1629395"/>
              <a:gd name="connsiteX1" fmla="*/ 1266825 w 5867400"/>
              <a:gd name="connsiteY1" fmla="*/ 620 h 1629395"/>
              <a:gd name="connsiteX2" fmla="*/ 2790825 w 5867400"/>
              <a:gd name="connsiteY2" fmla="*/ 1419845 h 1629395"/>
              <a:gd name="connsiteX3" fmla="*/ 4419600 w 5867400"/>
              <a:gd name="connsiteY3" fmla="*/ 620 h 1629395"/>
              <a:gd name="connsiteX4" fmla="*/ 5867400 w 5867400"/>
              <a:gd name="connsiteY4" fmla="*/ 1524620 h 1629395"/>
              <a:gd name="connsiteX0" fmla="*/ 0 w 5867400"/>
              <a:gd name="connsiteY0" fmla="*/ 1629283 h 1629283"/>
              <a:gd name="connsiteX1" fmla="*/ 1266825 w 5867400"/>
              <a:gd name="connsiteY1" fmla="*/ 508 h 1629283"/>
              <a:gd name="connsiteX2" fmla="*/ 2647950 w 5867400"/>
              <a:gd name="connsiteY2" fmla="*/ 1438783 h 1629283"/>
              <a:gd name="connsiteX3" fmla="*/ 4419600 w 5867400"/>
              <a:gd name="connsiteY3" fmla="*/ 508 h 1629283"/>
              <a:gd name="connsiteX4" fmla="*/ 5867400 w 5867400"/>
              <a:gd name="connsiteY4" fmla="*/ 1524508 h 1629283"/>
              <a:gd name="connsiteX0" fmla="*/ 0 w 6183053"/>
              <a:gd name="connsiteY0" fmla="*/ 1333902 h 1524402"/>
              <a:gd name="connsiteX1" fmla="*/ 1582478 w 6183053"/>
              <a:gd name="connsiteY1" fmla="*/ 402 h 1524402"/>
              <a:gd name="connsiteX2" fmla="*/ 2963603 w 6183053"/>
              <a:gd name="connsiteY2" fmla="*/ 1438677 h 1524402"/>
              <a:gd name="connsiteX3" fmla="*/ 4735253 w 6183053"/>
              <a:gd name="connsiteY3" fmla="*/ 402 h 1524402"/>
              <a:gd name="connsiteX4" fmla="*/ 6183053 w 6183053"/>
              <a:gd name="connsiteY4" fmla="*/ 1524402 h 1524402"/>
              <a:gd name="connsiteX0" fmla="*/ 0 w 6183053"/>
              <a:gd name="connsiteY0" fmla="*/ 1335661 h 1526161"/>
              <a:gd name="connsiteX1" fmla="*/ 1582478 w 6183053"/>
              <a:gd name="connsiteY1" fmla="*/ 2161 h 1526161"/>
              <a:gd name="connsiteX2" fmla="*/ 2898854 w 6183053"/>
              <a:gd name="connsiteY2" fmla="*/ 1164211 h 1526161"/>
              <a:gd name="connsiteX3" fmla="*/ 4735253 w 6183053"/>
              <a:gd name="connsiteY3" fmla="*/ 2161 h 1526161"/>
              <a:gd name="connsiteX4" fmla="*/ 6183053 w 6183053"/>
              <a:gd name="connsiteY4" fmla="*/ 1526161 h 1526161"/>
              <a:gd name="connsiteX0" fmla="*/ 0 w 6174959"/>
              <a:gd name="connsiteY0" fmla="*/ 1334007 h 1334007"/>
              <a:gd name="connsiteX1" fmla="*/ 1582478 w 6174959"/>
              <a:gd name="connsiteY1" fmla="*/ 507 h 1334007"/>
              <a:gd name="connsiteX2" fmla="*/ 2898854 w 6174959"/>
              <a:gd name="connsiteY2" fmla="*/ 1162557 h 1334007"/>
              <a:gd name="connsiteX3" fmla="*/ 4735253 w 6174959"/>
              <a:gd name="connsiteY3" fmla="*/ 507 h 1334007"/>
              <a:gd name="connsiteX4" fmla="*/ 6174959 w 6174959"/>
              <a:gd name="connsiteY4" fmla="*/ 1162557 h 1334007"/>
              <a:gd name="connsiteX0" fmla="*/ 0 w 6174959"/>
              <a:gd name="connsiteY0" fmla="*/ 1334067 h 1334067"/>
              <a:gd name="connsiteX1" fmla="*/ 1582478 w 6174959"/>
              <a:gd name="connsiteY1" fmla="*/ 567 h 1334067"/>
              <a:gd name="connsiteX2" fmla="*/ 3157851 w 6174959"/>
              <a:gd name="connsiteY2" fmla="*/ 1153092 h 1334067"/>
              <a:gd name="connsiteX3" fmla="*/ 4735253 w 6174959"/>
              <a:gd name="connsiteY3" fmla="*/ 567 h 1334067"/>
              <a:gd name="connsiteX4" fmla="*/ 6174959 w 6174959"/>
              <a:gd name="connsiteY4" fmla="*/ 1162617 h 1334067"/>
              <a:gd name="connsiteX0" fmla="*/ 0 w 6077835"/>
              <a:gd name="connsiteY0" fmla="*/ 1209734 h 1209734"/>
              <a:gd name="connsiteX1" fmla="*/ 1485354 w 6077835"/>
              <a:gd name="connsiteY1" fmla="*/ 59 h 1209734"/>
              <a:gd name="connsiteX2" fmla="*/ 3060727 w 6077835"/>
              <a:gd name="connsiteY2" fmla="*/ 1152584 h 1209734"/>
              <a:gd name="connsiteX3" fmla="*/ 4638129 w 6077835"/>
              <a:gd name="connsiteY3" fmla="*/ 59 h 1209734"/>
              <a:gd name="connsiteX4" fmla="*/ 6077835 w 6077835"/>
              <a:gd name="connsiteY4" fmla="*/ 1162109 h 1209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77835" h="1209734">
                <a:moveTo>
                  <a:pt x="0" y="1209734"/>
                </a:moveTo>
                <a:cubicBezTo>
                  <a:pt x="400844" y="412809"/>
                  <a:pt x="975233" y="9584"/>
                  <a:pt x="1485354" y="59"/>
                </a:cubicBezTo>
                <a:cubicBezTo>
                  <a:pt x="1995475" y="-9466"/>
                  <a:pt x="2535265" y="1152584"/>
                  <a:pt x="3060727" y="1152584"/>
                </a:cubicBezTo>
                <a:cubicBezTo>
                  <a:pt x="3586189" y="1152584"/>
                  <a:pt x="4135278" y="-1528"/>
                  <a:pt x="4638129" y="59"/>
                </a:cubicBezTo>
                <a:cubicBezTo>
                  <a:pt x="5140980" y="1646"/>
                  <a:pt x="5931785" y="820796"/>
                  <a:pt x="6077835" y="1162109"/>
                </a:cubicBezTo>
              </a:path>
            </a:pathLst>
          </a:custGeom>
          <a:noFill/>
          <a:ln w="76200">
            <a:solidFill>
              <a:srgbClr val="163A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6"/>
          <p:cNvSpPr txBox="1">
            <a:spLocks noChangeArrowheads="1"/>
          </p:cNvSpPr>
          <p:nvPr/>
        </p:nvSpPr>
        <p:spPr bwMode="auto">
          <a:xfrm>
            <a:off x="1496923" y="3464975"/>
            <a:ext cx="16156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产品定位</a:t>
            </a:r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TextBox 6"/>
          <p:cNvSpPr txBox="1">
            <a:spLocks noChangeArrowheads="1"/>
          </p:cNvSpPr>
          <p:nvPr/>
        </p:nvSpPr>
        <p:spPr bwMode="auto">
          <a:xfrm>
            <a:off x="1944587" y="1106792"/>
            <a:ext cx="16655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现有产品分析</a:t>
            </a:r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TextBox 6"/>
          <p:cNvSpPr txBox="1">
            <a:spLocks noChangeArrowheads="1"/>
          </p:cNvSpPr>
          <p:nvPr/>
        </p:nvSpPr>
        <p:spPr bwMode="auto">
          <a:xfrm>
            <a:off x="3973178" y="2182526"/>
            <a:ext cx="12165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TextBox 6"/>
          <p:cNvSpPr txBox="1">
            <a:spLocks noChangeArrowheads="1"/>
          </p:cNvSpPr>
          <p:nvPr/>
        </p:nvSpPr>
        <p:spPr bwMode="auto">
          <a:xfrm>
            <a:off x="5734630" y="2981087"/>
            <a:ext cx="18126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难点与问题</a:t>
            </a:r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1286618" y="3800816"/>
            <a:ext cx="1630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163A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Product Positioning</a:t>
            </a:r>
            <a:endParaRPr lang="zh-CN" altLang="en-US" sz="1200" dirty="0">
              <a:solidFill>
                <a:srgbClr val="163A5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2054515" y="1487743"/>
            <a:ext cx="14456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rgbClr val="163A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Product </a:t>
            </a:r>
            <a:r>
              <a:rPr lang="en-US" altLang="zh-CN" sz="1200" dirty="0">
                <a:solidFill>
                  <a:srgbClr val="163A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1200" dirty="0" smtClean="0">
                <a:solidFill>
                  <a:srgbClr val="163A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nalysis </a:t>
            </a:r>
            <a:endParaRPr lang="zh-CN" altLang="en-US" sz="1200" dirty="0">
              <a:solidFill>
                <a:srgbClr val="163A5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666608" y="2588716"/>
            <a:ext cx="1810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163A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Function </a:t>
            </a:r>
            <a:r>
              <a:rPr lang="en-US" altLang="zh-CN" sz="1200" dirty="0">
                <a:solidFill>
                  <a:srgbClr val="163A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 </a:t>
            </a:r>
            <a:endParaRPr lang="zh-CN" altLang="en-US" sz="1200" dirty="0">
              <a:solidFill>
                <a:srgbClr val="163A5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5574377" y="3379324"/>
            <a:ext cx="17325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163A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Difficulty &amp; </a:t>
            </a:r>
            <a:r>
              <a:rPr lang="en-US" altLang="zh-CN" sz="1200" dirty="0" smtClean="0">
                <a:solidFill>
                  <a:srgbClr val="163A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Problem </a:t>
            </a:r>
            <a:endParaRPr lang="zh-CN" altLang="en-US" sz="1200" dirty="0">
              <a:solidFill>
                <a:srgbClr val="163A5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椭圆 102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908957" y="206330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0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382574" y="3108141"/>
            <a:ext cx="1061926" cy="1061926"/>
            <a:chOff x="1008115" y="2542722"/>
            <a:chExt cx="1360493" cy="1360493"/>
          </a:xfrm>
        </p:grpSpPr>
        <p:grpSp>
          <p:nvGrpSpPr>
            <p:cNvPr id="86" name="组合 85"/>
            <p:cNvGrpSpPr/>
            <p:nvPr/>
          </p:nvGrpSpPr>
          <p:grpSpPr>
            <a:xfrm>
              <a:off x="1008115" y="2542722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87" name="同心圆 8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63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" name="椭圆 87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63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1256552" y="2656928"/>
              <a:ext cx="698668" cy="1064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rgbClr val="163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4800" dirty="0">
                <a:solidFill>
                  <a:srgbClr val="163A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 hidden="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91084" y="-1050904"/>
            <a:ext cx="8810625" cy="4924425"/>
          </a:xfrm>
          <a:prstGeom prst="rect">
            <a:avLst/>
          </a:prstGeom>
        </p:spPr>
      </p:pic>
      <p:grpSp>
        <p:nvGrpSpPr>
          <p:cNvPr id="44" name="组合 43"/>
          <p:cNvGrpSpPr/>
          <p:nvPr/>
        </p:nvGrpSpPr>
        <p:grpSpPr>
          <a:xfrm>
            <a:off x="2033846" y="1841572"/>
            <a:ext cx="1061926" cy="1061926"/>
            <a:chOff x="1008115" y="2542722"/>
            <a:chExt cx="1360493" cy="1360493"/>
          </a:xfrm>
        </p:grpSpPr>
        <p:grpSp>
          <p:nvGrpSpPr>
            <p:cNvPr id="45" name="组合 44"/>
            <p:cNvGrpSpPr/>
            <p:nvPr/>
          </p:nvGrpSpPr>
          <p:grpSpPr>
            <a:xfrm>
              <a:off x="1008115" y="2542722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7" name="同心圆 4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63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63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1301305" y="2643677"/>
              <a:ext cx="698668" cy="1064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rgbClr val="163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4800" dirty="0">
                <a:solidFill>
                  <a:srgbClr val="163A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5898539" y="1791877"/>
            <a:ext cx="1061926" cy="1061926"/>
            <a:chOff x="1008115" y="2542722"/>
            <a:chExt cx="1360493" cy="1360493"/>
          </a:xfrm>
        </p:grpSpPr>
        <p:grpSp>
          <p:nvGrpSpPr>
            <p:cNvPr id="55" name="组合 54"/>
            <p:cNvGrpSpPr/>
            <p:nvPr/>
          </p:nvGrpSpPr>
          <p:grpSpPr>
            <a:xfrm>
              <a:off x="1008115" y="2542722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7" name="同心圆 5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63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63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6" name="TextBox 55"/>
            <p:cNvSpPr txBox="1"/>
            <p:nvPr/>
          </p:nvSpPr>
          <p:spPr>
            <a:xfrm>
              <a:off x="1268621" y="2643677"/>
              <a:ext cx="698668" cy="1064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rgbClr val="163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4800" dirty="0">
                <a:solidFill>
                  <a:srgbClr val="163A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3958916" y="2938252"/>
            <a:ext cx="1061926" cy="1061926"/>
            <a:chOff x="1008115" y="2542722"/>
            <a:chExt cx="1360493" cy="1360493"/>
          </a:xfrm>
        </p:grpSpPr>
        <p:grpSp>
          <p:nvGrpSpPr>
            <p:cNvPr id="66" name="组合 65"/>
            <p:cNvGrpSpPr/>
            <p:nvPr/>
          </p:nvGrpSpPr>
          <p:grpSpPr>
            <a:xfrm>
              <a:off x="1008115" y="2542722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8" name="同心圆 6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63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63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1287848" y="2585262"/>
              <a:ext cx="698668" cy="1064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rgbClr val="163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4800" dirty="0">
                <a:solidFill>
                  <a:srgbClr val="163A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7356178" y="2878172"/>
            <a:ext cx="1061926" cy="1061926"/>
            <a:chOff x="1008115" y="2542722"/>
            <a:chExt cx="1360493" cy="1360493"/>
          </a:xfrm>
        </p:grpSpPr>
        <p:grpSp>
          <p:nvGrpSpPr>
            <p:cNvPr id="71" name="组合 70"/>
            <p:cNvGrpSpPr/>
            <p:nvPr/>
          </p:nvGrpSpPr>
          <p:grpSpPr>
            <a:xfrm>
              <a:off x="1008115" y="2542722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3" name="同心圆 7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63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63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2" name="TextBox 71"/>
            <p:cNvSpPr txBox="1"/>
            <p:nvPr/>
          </p:nvSpPr>
          <p:spPr>
            <a:xfrm>
              <a:off x="1264067" y="2660892"/>
              <a:ext cx="698668" cy="1064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rgbClr val="163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4800" dirty="0">
                <a:solidFill>
                  <a:srgbClr val="163A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5" name="TextBox 6"/>
          <p:cNvSpPr txBox="1">
            <a:spLocks noChangeArrowheads="1"/>
          </p:cNvSpPr>
          <p:nvPr/>
        </p:nvSpPr>
        <p:spPr bwMode="auto">
          <a:xfrm>
            <a:off x="7356178" y="2011547"/>
            <a:ext cx="16215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总结与反思</a:t>
            </a:r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114"/>
          <p:cNvSpPr txBox="1"/>
          <p:nvPr/>
        </p:nvSpPr>
        <p:spPr>
          <a:xfrm>
            <a:off x="6991719" y="2367192"/>
            <a:ext cx="22327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rgbClr val="163A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Summation &amp; Introspection</a:t>
            </a:r>
            <a:endParaRPr lang="zh-CN" altLang="en-US" sz="1200" dirty="0">
              <a:solidFill>
                <a:srgbClr val="163A5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160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7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7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7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4" grpId="0"/>
      <p:bldP spid="105" grpId="0"/>
      <p:bldP spid="106" grpId="0"/>
      <p:bldP spid="107" grpId="0"/>
      <p:bldP spid="112" grpId="0"/>
      <p:bldP spid="113" grpId="0"/>
      <p:bldP spid="114" grpId="0"/>
      <p:bldP spid="115" grpId="0"/>
      <p:bldP spid="103" grpId="0" animBg="1"/>
      <p:bldP spid="94" grpId="0"/>
      <p:bldP spid="75" grpId="0"/>
      <p:bldP spid="4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/>
          <p:cNvSpPr txBox="1"/>
          <p:nvPr/>
        </p:nvSpPr>
        <p:spPr>
          <a:xfrm>
            <a:off x="4809824" y="2144822"/>
            <a:ext cx="217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总结与反思</a:t>
            </a:r>
            <a:endParaRPr lang="zh-CN" altLang="en-US" sz="28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4809824" y="2637265"/>
            <a:ext cx="3113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163A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Summation </a:t>
            </a:r>
            <a:r>
              <a:rPr lang="en-US" altLang="zh-CN" sz="1600" dirty="0">
                <a:solidFill>
                  <a:srgbClr val="163A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 </a:t>
            </a:r>
            <a:r>
              <a:rPr lang="en-US" altLang="zh-CN" sz="1600" dirty="0" smtClean="0">
                <a:solidFill>
                  <a:srgbClr val="163A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Introspection</a:t>
            </a:r>
            <a:endParaRPr lang="zh-CN" altLang="en-US" sz="1600" dirty="0">
              <a:solidFill>
                <a:srgbClr val="163A5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980431" y="1940247"/>
            <a:ext cx="1301106" cy="1301106"/>
            <a:chOff x="2683251" y="1980687"/>
            <a:chExt cx="1301106" cy="1301106"/>
          </a:xfrm>
          <a:solidFill>
            <a:schemeClr val="tx2">
              <a:lumMod val="50000"/>
            </a:schemeClr>
          </a:solidFill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8" name="椭圆 87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002623" y="2185262"/>
              <a:ext cx="545342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8" name="直接连接符 37"/>
          <p:cNvCxnSpPr/>
          <p:nvPr/>
        </p:nvCxnSpPr>
        <p:spPr>
          <a:xfrm flipV="1">
            <a:off x="4572000" y="1940247"/>
            <a:ext cx="0" cy="130110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48827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1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492909" y="778233"/>
            <a:ext cx="47202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反思：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用户选择一款新闻软件，是因为它的新闻内容还是客户端的功能？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在新闻客户端同质化现象严重的背景下，如何让自己的产品脱颖而出？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如何尽快形成公信力，影响力，提高自身的权威性？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在信息门户纷纷进军新闻客户端的条件下，新生软件怎样在竞争中胜出？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99209" y="55110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230832" y="169182"/>
            <a:ext cx="274777" cy="27477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93"/>
          <p:cNvSpPr txBox="1"/>
          <p:nvPr/>
        </p:nvSpPr>
        <p:spPr>
          <a:xfrm>
            <a:off x="492909" y="133320"/>
            <a:ext cx="1659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总结与反思</a:t>
            </a:r>
            <a:endParaRPr lang="zh-CN" altLang="en-US" sz="20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4" name="Picture 2" descr="http://www.ijh.cc/attachs/photo/201509/20150907_8BC460EAAC54925B4DA5E885B1AEFC4C.jpg?PID617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849" y="1255499"/>
            <a:ext cx="3185294" cy="322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595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617840" y="183809"/>
            <a:ext cx="4221110" cy="4221110"/>
            <a:chOff x="1008115" y="2542722"/>
            <a:chExt cx="1360493" cy="1360493"/>
          </a:xfrm>
        </p:grpSpPr>
        <p:grpSp>
          <p:nvGrpSpPr>
            <p:cNvPr id="5" name="组合 4"/>
            <p:cNvGrpSpPr/>
            <p:nvPr/>
          </p:nvGrpSpPr>
          <p:grpSpPr>
            <a:xfrm>
              <a:off x="1008115" y="2542722"/>
              <a:ext cx="1360493" cy="13604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" name="同心圆 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1357180" y="2796039"/>
              <a:ext cx="59540" cy="2678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4800" dirty="0"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217405" y="2402727"/>
            <a:ext cx="1210588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latin typeface="方正大黑简体" panose="02010601030101010101" pitchFamily="2" charset="-122"/>
                <a:ea typeface="方正大黑简体" panose="02010601030101010101" pitchFamily="2" charset="-122"/>
              </a:rPr>
              <a:t>谢谢</a:t>
            </a:r>
            <a:endParaRPr lang="zh-CN" altLang="en-US" sz="4000" dirty="0">
              <a:latin typeface="方正大黑简体" panose="02010601030101010101" pitchFamily="2" charset="-122"/>
              <a:ea typeface="方正大黑简体" panose="02010601030101010101" pitchFamily="2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3190875" y="2332464"/>
            <a:ext cx="30641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3190874" y="2379651"/>
            <a:ext cx="30641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98746" y="1263589"/>
            <a:ext cx="31614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 smtClean="0">
                <a:solidFill>
                  <a:srgbClr val="163A5A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Q &amp; A</a:t>
            </a:r>
            <a:endParaRPr lang="zh-CN" altLang="en-US" sz="8000" dirty="0">
              <a:solidFill>
                <a:srgbClr val="163A5A"/>
              </a:solidFill>
              <a:latin typeface="方正大黑简体" panose="02010601030101010101" pitchFamily="2" charset="-122"/>
              <a:ea typeface="方正大黑简体" panose="02010601030101010101" pitchFamily="2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4822700" y="3747640"/>
            <a:ext cx="500908" cy="500908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5965030" y="3971951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2799913" y="3972310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2503579" y="4090649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6423168" y="3976970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3309894" y="3969465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6800928" y="4100872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4097983" y="4004076"/>
            <a:ext cx="250454" cy="250454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6974631" y="3970669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4399206" y="3978724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7607392" y="4027860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6148391" y="3788166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2318009" y="4101156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4754005" y="3824263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3453681" y="3916110"/>
            <a:ext cx="322151" cy="322151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5323608" y="3968847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1454517" y="3972180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1169307" y="4103412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3019999" y="3788909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938294" y="4025243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441140" y="3831458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7978110" y="3962886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71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75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/>
          <p:cNvSpPr txBox="1"/>
          <p:nvPr/>
        </p:nvSpPr>
        <p:spPr>
          <a:xfrm>
            <a:off x="4828355" y="2162071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产品定位</a:t>
            </a:r>
            <a:endParaRPr lang="zh-CN" altLang="en-US" sz="24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4828355" y="2561232"/>
            <a:ext cx="21100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63A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Product Positioning</a:t>
            </a:r>
            <a:endParaRPr lang="zh-CN" altLang="en-US" sz="1600" dirty="0">
              <a:solidFill>
                <a:srgbClr val="163A5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980431" y="1940247"/>
            <a:ext cx="1301106" cy="1301106"/>
            <a:chOff x="2683251" y="1980687"/>
            <a:chExt cx="1301106" cy="1301106"/>
          </a:xfrm>
          <a:solidFill>
            <a:schemeClr val="tx2">
              <a:lumMod val="50000"/>
            </a:schemeClr>
          </a:solidFill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8" name="椭圆 87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002623" y="2185262"/>
              <a:ext cx="662361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1</a:t>
              </a:r>
              <a:endParaRPr lang="zh-CN" altLang="en-US" sz="48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cxnSp>
        <p:nvCxnSpPr>
          <p:cNvPr id="38" name="直接连接符 37"/>
          <p:cNvCxnSpPr/>
          <p:nvPr/>
        </p:nvCxnSpPr>
        <p:spPr>
          <a:xfrm flipV="1">
            <a:off x="4572000" y="1940247"/>
            <a:ext cx="0" cy="130110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34756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1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3961288" cy="3394472"/>
          </a:xfrm>
        </p:spPr>
        <p:txBody>
          <a:bodyPr>
            <a:normAutofit lnSpcReduction="10000"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应用流行的条件是什么？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自身功能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  <a:p>
            <a:pPr lvl="1"/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营销策略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  <a:p>
            <a:pPr lvl="1"/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后期维护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  <a:p>
            <a:pPr lvl="1"/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</a:p>
          <a:p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一款应用能否流行很大程度上取决于是否能够解决用户的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痛点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痛点：不便之处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93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产品定位</a:t>
            </a:r>
            <a:endParaRPr lang="zh-CN" altLang="en-US" sz="20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729" y="1326275"/>
            <a:ext cx="3584849" cy="252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50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198" y="1200151"/>
            <a:ext cx="4915735" cy="3394472"/>
          </a:xfrm>
        </p:spPr>
        <p:txBody>
          <a:bodyPr>
            <a:norm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新闻客户端解决了用户的哪些“痛点”？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时效性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信息获取方便、快捷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个性化推荐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海量的内容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</a:p>
          <a:p>
            <a:pPr marL="0" indent="0">
              <a:buNone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93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产品定位</a:t>
            </a:r>
            <a:endParaRPr lang="zh-CN" altLang="en-US" sz="20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://upload.rmlt.com.cn/UpFile/News/2013/07/201307171118486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896" y="1666499"/>
            <a:ext cx="4086225" cy="277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764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199" y="1200151"/>
            <a:ext cx="4652071" cy="3394472"/>
          </a:xfrm>
        </p:spPr>
        <p:txBody>
          <a:bodyPr>
            <a:norm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新闻客户端的普及又带来了哪些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新的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痛点”？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长时间盯着屏幕眼睛酸痛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年龄大了看不清屏幕上的文字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走路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时、开车时看新闻容易发生危险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运动健身时双手被占，没办法看新闻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看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新闻时不能同时做其他的事情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</a:p>
          <a:p>
            <a:pPr marL="0" indent="0">
              <a:buNone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727" y="1375509"/>
            <a:ext cx="1155234" cy="1210322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93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产品定位</a:t>
            </a:r>
            <a:endParaRPr lang="zh-CN" altLang="en-US" sz="20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366" y="1375509"/>
            <a:ext cx="1715265" cy="121032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3627" y="2763223"/>
            <a:ext cx="1839881" cy="209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44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5668" y="731260"/>
            <a:ext cx="4587765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如何消除用户的“痛点”，给用户带去便利？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利用语音技术，改变传统的交互模式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让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说话，将双眼移开屏幕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让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听话，使双手离开屏幕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让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懂你的心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93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产品定位</a:t>
            </a:r>
            <a:endParaRPr lang="zh-CN" altLang="en-US" sz="20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Picture 2" descr="Image result for voice to ap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550" y="924911"/>
            <a:ext cx="3574742" cy="352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65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3961288" cy="339447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一款集成了语音合成，语音识别，命令词唤醒的新闻客户端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，具有一定的与用户通过语音完成交互的能力，离线状态下可以完成基本功能，联网状态下可增强功能的稳定性。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93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产品定位</a:t>
            </a:r>
            <a:endParaRPr lang="zh-CN" altLang="en-US" sz="20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8" descr="Image result for voice to ap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94584"/>
            <a:ext cx="3941379" cy="221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55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0"/>
  <p:tag name="ISPRING_RESOURCE_PATHS_HASH_PRESENTER" val="7a41f02afcbcb3fa40171976989b9a9938761b6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heme/theme1.xml><?xml version="1.0" encoding="utf-8"?>
<a:theme xmlns:a="http://schemas.openxmlformats.org/drawingml/2006/main" name="第一PPT模板网-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2193</TotalTime>
  <Words>1430</Words>
  <Application>Microsoft Office PowerPoint</Application>
  <PresentationFormat>全屏显示(16:9)</PresentationFormat>
  <Paragraphs>271</Paragraphs>
  <Slides>32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3" baseType="lpstr">
      <vt:lpstr>Watford DB</vt:lpstr>
      <vt:lpstr>方正大黑简体</vt:lpstr>
      <vt:lpstr>方正兰亭黑_GBK</vt:lpstr>
      <vt:lpstr>方正兰亭细黑_GBK_M</vt:lpstr>
      <vt:lpstr>方正韵动中黑简体</vt:lpstr>
      <vt:lpstr>宋体</vt:lpstr>
      <vt:lpstr>微软雅黑</vt:lpstr>
      <vt:lpstr>造字工房劲黑（非商用）常规体</vt:lpstr>
      <vt:lpstr>Arial</vt:lpstr>
      <vt:lpstr>Calibri</vt:lpstr>
      <vt:lpstr>第一PPT模板网-WWW.1PPT.COM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www.microsoft.com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</dc:title>
  <dc:creator>lihy</dc:creator>
  <dc:description>www.1ppt.com;</dc:description>
  <cp:lastModifiedBy>lihy</cp:lastModifiedBy>
  <cp:revision>269</cp:revision>
  <dcterms:created xsi:type="dcterms:W3CDTF">2015-01-22T11:01:02Z</dcterms:created>
  <dcterms:modified xsi:type="dcterms:W3CDTF">2016-08-24T07:19:13Z</dcterms:modified>
  <cp:category/>
</cp:coreProperties>
</file>